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7" r:id="rId4"/>
    <p:sldId id="275" r:id="rId5"/>
    <p:sldId id="278" r:id="rId6"/>
    <p:sldId id="279" r:id="rId7"/>
    <p:sldId id="273" r:id="rId8"/>
    <p:sldId id="288" r:id="rId9"/>
    <p:sldId id="259" r:id="rId10"/>
    <p:sldId id="277" r:id="rId11"/>
    <p:sldId id="274" r:id="rId12"/>
    <p:sldId id="283" r:id="rId13"/>
    <p:sldId id="284" r:id="rId14"/>
    <p:sldId id="281" r:id="rId15"/>
    <p:sldId id="285" r:id="rId16"/>
    <p:sldId id="280" r:id="rId17"/>
    <p:sldId id="287" r:id="rId18"/>
    <p:sldId id="282" r:id="rId19"/>
    <p:sldId id="276" r:id="rId20"/>
    <p:sldId id="269" r:id="rId21"/>
    <p:sldId id="264" r:id="rId22"/>
    <p:sldId id="28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706" autoAdjust="0"/>
  </p:normalViewPr>
  <p:slideViewPr>
    <p:cSldViewPr snapToGrid="0">
      <p:cViewPr varScale="1">
        <p:scale>
          <a:sx n="97" d="100"/>
          <a:sy n="97" d="100"/>
        </p:scale>
        <p:origin x="-1056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804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C21559-9529-479F-9BC3-C03A0DDABE70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3109F-50C9-4C9F-83B1-E1556E1FA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436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텍스트 </a:t>
            </a:r>
            <a:r>
              <a:rPr lang="ko-KR" altLang="en-US" dirty="0" err="1" smtClean="0"/>
              <a:t>마이닝</a:t>
            </a:r>
            <a:r>
              <a:rPr lang="ko-KR" altLang="en-US" dirty="0" smtClean="0"/>
              <a:t> 선택 </a:t>
            </a:r>
            <a:r>
              <a:rPr lang="ko-KR" altLang="en-US" dirty="0" smtClean="0"/>
              <a:t>이유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리스크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관리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(Risk management)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지식 경영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(Knowledge management)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 관리 서비스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(Customer care service)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미디어 데이터 분석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(Social media data analysis)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3109F-50C9-4C9F-83B1-E1556E1FAAE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183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Cbow</a:t>
            </a:r>
            <a:r>
              <a:rPr lang="ko-KR" altLang="en-US" dirty="0" smtClean="0"/>
              <a:t>는 주변 단어들을 가지고 중심 단어를 맞추는 형식</a:t>
            </a:r>
            <a:endParaRPr lang="en-US" altLang="ko-KR" dirty="0" smtClean="0"/>
          </a:p>
          <a:p>
            <a:r>
              <a:rPr lang="en-US" altLang="ko-KR" dirty="0" smtClean="0"/>
              <a:t>Skip-gram</a:t>
            </a:r>
            <a:r>
              <a:rPr lang="ko-KR" altLang="en-US" dirty="0" smtClean="0"/>
              <a:t>은 중심단어로 주변 단어를 예측하는 방법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토크나이징</a:t>
            </a:r>
            <a:r>
              <a:rPr lang="en-US" altLang="ko-KR" dirty="0" smtClean="0"/>
              <a:t>(</a:t>
            </a:r>
            <a:r>
              <a:rPr lang="ko-KR" altLang="en-US" dirty="0" smtClean="0"/>
              <a:t>형태소 분석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한 결과물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gensim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패키지를 활용 </a:t>
            </a:r>
            <a:r>
              <a:rPr lang="en-US" altLang="ko-KR" dirty="0" smtClean="0"/>
              <a:t>word2vec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적용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150</a:t>
            </a:r>
            <a:r>
              <a:rPr lang="ko-KR" altLang="en-US" baseline="0" dirty="0" smtClean="0"/>
              <a:t>차원 벡터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주변단어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개 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출현빈도 </a:t>
            </a:r>
            <a:r>
              <a:rPr lang="en-US" altLang="ko-KR" baseline="0" dirty="0" smtClean="0"/>
              <a:t>20</a:t>
            </a:r>
            <a:r>
              <a:rPr lang="ko-KR" altLang="en-US" baseline="0" dirty="0" smtClean="0"/>
              <a:t>번 미만 단어 분석 제외 </a:t>
            </a:r>
            <a:r>
              <a:rPr lang="en-US" altLang="ko-KR" baseline="0" dirty="0" smtClean="0"/>
              <a:t>/ 5</a:t>
            </a:r>
            <a:r>
              <a:rPr lang="ko-KR" altLang="en-US" baseline="0" dirty="0" smtClean="0"/>
              <a:t>번 반복 </a:t>
            </a:r>
            <a:r>
              <a:rPr lang="en-US" altLang="ko-KR" baseline="0" dirty="0" smtClean="0"/>
              <a:t>/ skip </a:t>
            </a:r>
            <a:r>
              <a:rPr lang="ko-KR" altLang="en-US" baseline="0" dirty="0" smtClean="0"/>
              <a:t>선택</a:t>
            </a:r>
            <a:r>
              <a:rPr lang="en-US" altLang="ko-KR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3109F-50C9-4C9F-83B1-E1556E1FAAE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438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3109F-50C9-4C9F-83B1-E1556E1FAAE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663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Web </a:t>
            </a:r>
            <a:r>
              <a:rPr lang="ko-KR" altLang="en-US" dirty="0" smtClean="0"/>
              <a:t>언어로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, html, </a:t>
            </a:r>
            <a:r>
              <a:rPr lang="en-US" altLang="ko-KR" dirty="0" err="1" smtClean="0"/>
              <a:t>javascript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3109F-50C9-4C9F-83B1-E1556E1FAAE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767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Mysql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을 통해 </a:t>
            </a:r>
            <a:r>
              <a:rPr lang="en-US" altLang="ko-KR" baseline="0" dirty="0" smtClean="0"/>
              <a:t>csv </a:t>
            </a:r>
            <a:r>
              <a:rPr lang="ko-KR" altLang="en-US" baseline="0" dirty="0" smtClean="0"/>
              <a:t>파일을 </a:t>
            </a:r>
            <a:r>
              <a:rPr lang="en-US" altLang="ko-KR" baseline="0" dirty="0" smtClean="0"/>
              <a:t>&gt; DB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DML </a:t>
            </a:r>
            <a:r>
              <a:rPr lang="ko-KR" altLang="en-US" baseline="0" dirty="0" smtClean="0"/>
              <a:t>방식  </a:t>
            </a:r>
            <a:r>
              <a:rPr lang="en-US" altLang="ko-KR" baseline="0" dirty="0" smtClean="0"/>
              <a:t>load data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3109F-50C9-4C9F-83B1-E1556E1FAAE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081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일자마다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=&gt; 50x20x30 =&gt; 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달에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만개 데이터 수집 예정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6,7,8,9,10 =&gt; 15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만개 데이터 수집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User_dic</a:t>
            </a:r>
            <a:r>
              <a:rPr lang="en-US" altLang="ko-KR" baseline="0" dirty="0" smtClean="0"/>
              <a:t>    </a:t>
            </a:r>
            <a:r>
              <a:rPr lang="ko-KR" altLang="en-US" baseline="0" dirty="0" smtClean="0"/>
              <a:t>약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천개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3109F-50C9-4C9F-83B1-E1556E1FAAE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43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Mecab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공백문자를 포함 품사 비용 늘림</a:t>
            </a:r>
            <a:endParaRPr lang="en-US" altLang="ko-KR" baseline="0" dirty="0" smtClean="0"/>
          </a:p>
          <a:p>
            <a:r>
              <a:rPr lang="en-US" altLang="ko-KR" baseline="0" dirty="0" smtClean="0"/>
              <a:t>&gt; </a:t>
            </a:r>
            <a:r>
              <a:rPr lang="ko-KR" altLang="en-US" baseline="0" dirty="0" smtClean="0"/>
              <a:t>일본어 는 띄어쓰기 </a:t>
            </a:r>
            <a:r>
              <a:rPr lang="en-US" altLang="ko-KR" baseline="0" dirty="0" smtClean="0"/>
              <a:t>x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3109F-50C9-4C9F-83B1-E1556E1FAAE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271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endParaRPr lang="en-US" altLang="ko-KR" baseline="0" dirty="0" smtClean="0"/>
          </a:p>
          <a:p>
            <a:r>
              <a:rPr lang="ko-KR" altLang="en-US" baseline="0" dirty="0" smtClean="0"/>
              <a:t>과거의 데이터가 미래에 영향을 준다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장기의존성 문제를 </a:t>
            </a:r>
            <a:r>
              <a:rPr lang="en-US" altLang="ko-KR" baseline="0" dirty="0" smtClean="0"/>
              <a:t>LSTM </a:t>
            </a:r>
            <a:r>
              <a:rPr lang="ko-KR" altLang="en-US" baseline="0" dirty="0" smtClean="0"/>
              <a:t>알고리즘으로 해결</a:t>
            </a:r>
            <a:endParaRPr lang="en-US" altLang="ko-KR" baseline="0" dirty="0" smtClean="0"/>
          </a:p>
          <a:p>
            <a:r>
              <a:rPr lang="en-US" altLang="ko-KR" baseline="0" dirty="0" smtClean="0"/>
              <a:t>LSTM</a:t>
            </a:r>
          </a:p>
          <a:p>
            <a:r>
              <a:rPr lang="ko-KR" altLang="en-US" baseline="0" dirty="0" err="1" smtClean="0"/>
              <a:t>시그모이드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레이어는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0 </a:t>
            </a:r>
            <a:r>
              <a:rPr lang="ko-KR" altLang="en-US" baseline="0" dirty="0" smtClean="0"/>
              <a:t>또는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로 출력</a:t>
            </a:r>
            <a:endParaRPr lang="en-US" altLang="ko-KR" baseline="0" dirty="0" smtClean="0"/>
          </a:p>
          <a:p>
            <a:r>
              <a:rPr lang="en-US" altLang="ko-KR" baseline="0" dirty="0" smtClean="0"/>
              <a:t>0 = </a:t>
            </a:r>
            <a:r>
              <a:rPr lang="ko-KR" altLang="en-US" baseline="0" dirty="0" smtClean="0"/>
              <a:t>미래에 연관 없음 </a:t>
            </a:r>
            <a:r>
              <a:rPr lang="en-US" altLang="ko-KR" baseline="0" dirty="0" smtClean="0"/>
              <a:t>1 = </a:t>
            </a:r>
            <a:r>
              <a:rPr lang="ko-KR" altLang="en-US" baseline="0" dirty="0" smtClean="0"/>
              <a:t>미래 예측 데이터에 양향 있음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3109F-50C9-4C9F-83B1-E1556E1FAAE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61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우측 그래프 </a:t>
            </a:r>
            <a:r>
              <a:rPr lang="en-US" altLang="ko-KR" dirty="0" smtClean="0"/>
              <a:t>loss</a:t>
            </a:r>
            <a:r>
              <a:rPr lang="en-US" altLang="ko-KR" baseline="0" dirty="0" smtClean="0"/>
              <a:t> &gt; </a:t>
            </a:r>
            <a:r>
              <a:rPr lang="en-US" altLang="ko-KR" baseline="0" dirty="0" err="1" smtClean="0"/>
              <a:t>acc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정확도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Epochs</a:t>
            </a:r>
            <a:r>
              <a:rPr lang="en-US" altLang="ko-KR" baseline="0" dirty="0" smtClean="0"/>
              <a:t> = </a:t>
            </a:r>
            <a:r>
              <a:rPr lang="ko-KR" altLang="en-US" baseline="0" dirty="0" err="1" smtClean="0"/>
              <a:t>이폭</a:t>
            </a:r>
            <a:r>
              <a:rPr lang="ko-KR" altLang="en-US" baseline="0" dirty="0" smtClean="0"/>
              <a:t>   세대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3109F-50C9-4C9F-83B1-E1556E1FAAE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960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머신 러닝 </a:t>
            </a:r>
            <a:r>
              <a:rPr lang="en-US" altLang="ko-KR" dirty="0" smtClean="0"/>
              <a:t>&gt;  </a:t>
            </a:r>
            <a:r>
              <a:rPr lang="ko-KR" altLang="en-US" dirty="0" smtClean="0"/>
              <a:t>지도 학습 데이터에 예측하고자 하는 목적 속성이 있어 예측 모델 구축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사이킷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런</a:t>
            </a:r>
            <a:r>
              <a:rPr lang="en-US" altLang="ko-KR" baseline="0" dirty="0" smtClean="0"/>
              <a:t> &gt;&gt;&gt;&gt;&gt;&gt;&gt;&gt; </a:t>
            </a:r>
            <a:r>
              <a:rPr lang="ko-KR" altLang="en-US" dirty="0" err="1" smtClean="0"/>
              <a:t>데이터셋</a:t>
            </a:r>
            <a:r>
              <a:rPr lang="ko-KR" altLang="en-US" dirty="0" smtClean="0"/>
              <a:t> 로딩 </a:t>
            </a:r>
            <a:r>
              <a:rPr lang="en-US" altLang="ko-KR" dirty="0" smtClean="0"/>
              <a:t>,</a:t>
            </a:r>
            <a:r>
              <a:rPr lang="ko-KR" altLang="en-US" dirty="0" smtClean="0"/>
              <a:t>학습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예측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scikit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스택을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사용하고 있기 때문에 다른 라이브러리와의 호환성이 좋다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3109F-50C9-4C9F-83B1-E1556E1FAA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926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3109F-50C9-4C9F-83B1-E1556E1FAAE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895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dirty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dirty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dirty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342" y="104298"/>
            <a:ext cx="10871490" cy="785389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42" y="963828"/>
            <a:ext cx="10871490" cy="4959177"/>
          </a:xfrm>
        </p:spPr>
        <p:txBody>
          <a:bodyPr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8832" y="6310081"/>
            <a:ext cx="442579" cy="362568"/>
          </a:xfrm>
        </p:spPr>
        <p:txBody>
          <a:bodyPr/>
          <a:lstStyle>
            <a:lvl1pPr>
              <a:defRPr sz="16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24333" y="98752"/>
            <a:ext cx="0" cy="790935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dirty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dirty="0"/>
              <a:t>11/8/2018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dirty="0"/>
              <a:t>11/8/2018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dirty="0"/>
              <a:t>11/8/2018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dirty="0"/>
              <a:t>11/8/2018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dirty="0"/>
              <a:t>11/8/2018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26A7B589-FD4B-7E46-869A-CBADC5FC564E}" type="datetimeFigureOut">
              <a:rPr lang="en-US" dirty="0"/>
              <a:t>11/8/2018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dirty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93104" y="802298"/>
            <a:ext cx="9136187" cy="2541431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ko-KR" altLang="en-US" dirty="0" smtClean="0"/>
              <a:t>한국어 </a:t>
            </a:r>
            <a:r>
              <a:rPr lang="ko-KR" altLang="en-US" dirty="0"/>
              <a:t>기반 텍스트 </a:t>
            </a:r>
            <a:r>
              <a:rPr lang="ko-KR" altLang="en-US" dirty="0" err="1"/>
              <a:t>마이닝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784862" y="3868615"/>
            <a:ext cx="1269989" cy="171157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20111316</a:t>
            </a:r>
          </a:p>
          <a:p>
            <a:r>
              <a:rPr lang="ko-KR" altLang="en-US" dirty="0" smtClean="0"/>
              <a:t>황인범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624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7342" y="963828"/>
            <a:ext cx="4211304" cy="4959177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데이터 수집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Web crawling</a:t>
            </a:r>
          </a:p>
          <a:p>
            <a:pPr lvl="2"/>
            <a:r>
              <a:rPr lang="en-US" altLang="ko-KR" dirty="0" smtClean="0"/>
              <a:t>Selenium </a:t>
            </a:r>
            <a:r>
              <a:rPr lang="ko-KR" altLang="en-US" dirty="0" smtClean="0"/>
              <a:t>으로 웹 페이지 오픈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Bs4 </a:t>
            </a:r>
            <a:r>
              <a:rPr lang="ko-KR" altLang="en-US" dirty="0" smtClean="0"/>
              <a:t>로</a:t>
            </a:r>
            <a:r>
              <a:rPr lang="en-US" altLang="ko-KR" dirty="0"/>
              <a:t>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데이터 </a:t>
            </a:r>
            <a:r>
              <a:rPr lang="ko-KR" altLang="en-US" dirty="0" err="1" smtClean="0"/>
              <a:t>파싱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Driver 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chromedriver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CSV               DB</a:t>
            </a:r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ko-KR" altLang="en-US" dirty="0" smtClean="0"/>
              <a:t>단어사전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user_dic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3"/>
            <a:r>
              <a:rPr lang="ko-KR" altLang="en-US" dirty="0"/>
              <a:t>약 </a:t>
            </a:r>
            <a:r>
              <a:rPr lang="en-US" altLang="ko-KR" dirty="0" smtClean="0"/>
              <a:t>2100</a:t>
            </a:r>
            <a:r>
              <a:rPr lang="ko-KR" altLang="en-US" dirty="0" smtClean="0"/>
              <a:t>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47" y="213705"/>
            <a:ext cx="5515745" cy="3124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131" y="440437"/>
            <a:ext cx="6780531" cy="32234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883" y="1396187"/>
            <a:ext cx="3718405" cy="45353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0" name="직선 화살표 연결선 9"/>
          <p:cNvCxnSpPr/>
          <p:nvPr/>
        </p:nvCxnSpPr>
        <p:spPr>
          <a:xfrm>
            <a:off x="2313354" y="3048000"/>
            <a:ext cx="4611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5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7342" y="963828"/>
            <a:ext cx="4437950" cy="4959177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Text mining</a:t>
            </a:r>
          </a:p>
          <a:p>
            <a:pPr lvl="1"/>
            <a:r>
              <a:rPr lang="ko-KR" altLang="en-US" dirty="0" smtClean="0"/>
              <a:t>형태</a:t>
            </a:r>
            <a:r>
              <a:rPr lang="ko-KR" altLang="en-US" dirty="0"/>
              <a:t>소 </a:t>
            </a:r>
            <a:r>
              <a:rPr lang="ko-KR" altLang="en-US" dirty="0" smtClean="0"/>
              <a:t>분석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Mecab</a:t>
            </a:r>
            <a:r>
              <a:rPr lang="en-US" altLang="ko-KR" dirty="0" smtClean="0"/>
              <a:t> lib</a:t>
            </a:r>
            <a:r>
              <a:rPr lang="ko-KR" altLang="en-US" dirty="0" smtClean="0"/>
              <a:t>사용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일반</a:t>
            </a:r>
            <a:r>
              <a:rPr lang="en-US" altLang="ko-KR" dirty="0" smtClean="0"/>
              <a:t>,</a:t>
            </a:r>
            <a:r>
              <a:rPr lang="ko-KR" altLang="en-US" dirty="0" smtClean="0"/>
              <a:t>고유</a:t>
            </a:r>
            <a:r>
              <a:rPr lang="en-US" altLang="ko-KR" dirty="0" smtClean="0"/>
              <a:t>,</a:t>
            </a:r>
            <a:r>
              <a:rPr lang="ko-KR" altLang="en-US" dirty="0" smtClean="0"/>
              <a:t>의존 명사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형용사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서버 이용</a:t>
            </a:r>
            <a:r>
              <a:rPr lang="en-US" altLang="ko-KR" dirty="0" smtClean="0"/>
              <a:t>(window</a:t>
            </a:r>
            <a:r>
              <a:rPr lang="ko-KR" altLang="en-US" dirty="0" smtClean="0"/>
              <a:t>에서  실행</a:t>
            </a:r>
            <a:r>
              <a:rPr lang="en-US" altLang="ko-KR" dirty="0" smtClean="0"/>
              <a:t>x)</a:t>
            </a:r>
          </a:p>
          <a:p>
            <a:pPr lvl="3"/>
            <a:endParaRPr lang="en-US" altLang="ko-KR" dirty="0" smtClean="0"/>
          </a:p>
          <a:p>
            <a:pPr lvl="1"/>
            <a:r>
              <a:rPr lang="ko-KR" altLang="en-US" dirty="0"/>
              <a:t>분류 모델</a:t>
            </a:r>
            <a:endParaRPr lang="en-US" altLang="ko-KR" dirty="0"/>
          </a:p>
          <a:p>
            <a:pPr lvl="2"/>
            <a:r>
              <a:rPr lang="en-US" altLang="ko-KR" dirty="0" err="1"/>
              <a:t>Rnn</a:t>
            </a:r>
            <a:r>
              <a:rPr lang="en-US" altLang="ko-KR" dirty="0"/>
              <a:t> – </a:t>
            </a:r>
            <a:r>
              <a:rPr lang="en-US" altLang="ko-KR" dirty="0" smtClean="0"/>
              <a:t>LSTM</a:t>
            </a:r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err="1" smtClean="0"/>
              <a:t>Tf</a:t>
            </a:r>
            <a:r>
              <a:rPr lang="en-US" altLang="ko-KR" dirty="0" smtClean="0"/>
              <a:t> – </a:t>
            </a:r>
            <a:r>
              <a:rPr lang="en-US" altLang="ko-KR" dirty="0" err="1" smtClean="0"/>
              <a:t>idf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핵심단</a:t>
            </a:r>
            <a:r>
              <a:rPr lang="ko-KR" altLang="en-US" dirty="0"/>
              <a:t>어 </a:t>
            </a:r>
            <a:r>
              <a:rPr lang="ko-KR" altLang="en-US" dirty="0" smtClean="0"/>
              <a:t>추출</a:t>
            </a:r>
            <a:endParaRPr lang="en-US" altLang="ko-KR" dirty="0"/>
          </a:p>
          <a:p>
            <a:pPr lvl="2"/>
            <a:r>
              <a:rPr lang="en-US" altLang="ko-KR" dirty="0" err="1" smtClean="0"/>
              <a:t>Scikit</a:t>
            </a:r>
            <a:r>
              <a:rPr lang="en-US" altLang="ko-KR" dirty="0" smtClean="0"/>
              <a:t> - learn</a:t>
            </a:r>
          </a:p>
          <a:p>
            <a:pPr marL="914400" lvl="2" indent="0">
              <a:buNone/>
            </a:pPr>
            <a:endParaRPr lang="en-US" altLang="ko-KR" sz="1900" dirty="0"/>
          </a:p>
          <a:p>
            <a:pPr lvl="1"/>
            <a:r>
              <a:rPr lang="en-US" altLang="ko-KR" dirty="0" smtClean="0"/>
              <a:t>Word2vec</a:t>
            </a:r>
          </a:p>
          <a:p>
            <a:pPr lvl="2"/>
            <a:r>
              <a:rPr lang="ko-KR" altLang="en-US" dirty="0" smtClean="0"/>
              <a:t>연관단</a:t>
            </a:r>
            <a:r>
              <a:rPr lang="ko-KR" altLang="en-US" dirty="0"/>
              <a:t>어 </a:t>
            </a:r>
            <a:r>
              <a:rPr lang="ko-KR" altLang="en-US" dirty="0" smtClean="0"/>
              <a:t>추출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Skip-gram</a:t>
            </a:r>
          </a:p>
        </p:txBody>
      </p:sp>
    </p:spTree>
    <p:extLst>
      <p:ext uri="{BB962C8B-B14F-4D97-AF65-F5344CB8AC3E}">
        <p14:creationId xmlns:p14="http://schemas.microsoft.com/office/powerpoint/2010/main" val="354105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7342" y="963828"/>
            <a:ext cx="4437950" cy="4959177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Text mining</a:t>
            </a:r>
          </a:p>
          <a:p>
            <a:pPr lvl="1"/>
            <a:r>
              <a:rPr lang="ko-KR" altLang="en-US" dirty="0" smtClean="0"/>
              <a:t>형태</a:t>
            </a:r>
            <a:r>
              <a:rPr lang="ko-KR" altLang="en-US" dirty="0"/>
              <a:t>소 </a:t>
            </a:r>
            <a:r>
              <a:rPr lang="ko-KR" altLang="en-US" dirty="0" smtClean="0"/>
              <a:t>분석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Mecab</a:t>
            </a:r>
            <a:r>
              <a:rPr lang="en-US" altLang="ko-KR" dirty="0" smtClean="0"/>
              <a:t> lib</a:t>
            </a:r>
            <a:r>
              <a:rPr lang="ko-KR" altLang="en-US" dirty="0" smtClean="0"/>
              <a:t>사용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일반</a:t>
            </a:r>
            <a:r>
              <a:rPr lang="en-US" altLang="ko-KR" dirty="0" smtClean="0"/>
              <a:t>,</a:t>
            </a:r>
            <a:r>
              <a:rPr lang="ko-KR" altLang="en-US" dirty="0" smtClean="0"/>
              <a:t>고유</a:t>
            </a:r>
            <a:r>
              <a:rPr lang="en-US" altLang="ko-KR" dirty="0" smtClean="0"/>
              <a:t>,</a:t>
            </a:r>
            <a:r>
              <a:rPr lang="ko-KR" altLang="en-US" dirty="0" smtClean="0"/>
              <a:t>의존 명사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형용사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서버 이용</a:t>
            </a:r>
            <a:r>
              <a:rPr lang="en-US" altLang="ko-KR" dirty="0" smtClean="0"/>
              <a:t>(window</a:t>
            </a:r>
            <a:r>
              <a:rPr lang="ko-KR" altLang="en-US" dirty="0" smtClean="0"/>
              <a:t>에서  실행</a:t>
            </a:r>
            <a:r>
              <a:rPr lang="en-US" altLang="ko-KR" dirty="0" smtClean="0"/>
              <a:t>x)</a:t>
            </a:r>
          </a:p>
          <a:p>
            <a:pPr lvl="3"/>
            <a:endParaRPr lang="en-US" altLang="ko-KR" dirty="0" smtClean="0"/>
          </a:p>
          <a:p>
            <a:pPr lvl="1"/>
            <a:r>
              <a:rPr lang="ko-KR" altLang="en-US" dirty="0" smtClean="0"/>
              <a:t>분</a:t>
            </a:r>
            <a:r>
              <a:rPr lang="ko-KR" altLang="en-US" dirty="0"/>
              <a:t>류 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pPr lvl="2"/>
            <a:r>
              <a:rPr lang="en-US" altLang="ko-KR" dirty="0" err="1"/>
              <a:t>Rnn</a:t>
            </a:r>
            <a:r>
              <a:rPr lang="en-US" altLang="ko-KR" dirty="0"/>
              <a:t> – </a:t>
            </a:r>
            <a:r>
              <a:rPr lang="en-US" altLang="ko-KR" dirty="0" smtClean="0"/>
              <a:t>LSTM</a:t>
            </a:r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err="1" smtClean="0"/>
              <a:t>Tf</a:t>
            </a:r>
            <a:r>
              <a:rPr lang="en-US" altLang="ko-KR" dirty="0" smtClean="0"/>
              <a:t> – </a:t>
            </a:r>
            <a:r>
              <a:rPr lang="en-US" altLang="ko-KR" dirty="0" err="1" smtClean="0"/>
              <a:t>idf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핵심단</a:t>
            </a:r>
            <a:r>
              <a:rPr lang="ko-KR" altLang="en-US" dirty="0"/>
              <a:t>어 </a:t>
            </a:r>
            <a:r>
              <a:rPr lang="ko-KR" altLang="en-US" dirty="0" smtClean="0"/>
              <a:t>추출</a:t>
            </a:r>
            <a:endParaRPr lang="en-US" altLang="ko-KR" dirty="0"/>
          </a:p>
          <a:p>
            <a:pPr lvl="2"/>
            <a:r>
              <a:rPr lang="en-US" altLang="ko-KR" dirty="0" err="1" smtClean="0"/>
              <a:t>Scikit</a:t>
            </a:r>
            <a:r>
              <a:rPr lang="en-US" altLang="ko-KR" dirty="0" smtClean="0"/>
              <a:t> - learn</a:t>
            </a:r>
          </a:p>
          <a:p>
            <a:pPr marL="914400" lvl="2" indent="0">
              <a:buNone/>
            </a:pPr>
            <a:endParaRPr lang="en-US" altLang="ko-KR" sz="1900" dirty="0"/>
          </a:p>
          <a:p>
            <a:pPr lvl="1"/>
            <a:r>
              <a:rPr lang="en-US" altLang="ko-KR" dirty="0" smtClean="0"/>
              <a:t>Word2vec</a:t>
            </a:r>
          </a:p>
          <a:p>
            <a:pPr lvl="2"/>
            <a:r>
              <a:rPr lang="ko-KR" altLang="en-US" dirty="0" smtClean="0"/>
              <a:t>연관단</a:t>
            </a:r>
            <a:r>
              <a:rPr lang="ko-KR" altLang="en-US" dirty="0"/>
              <a:t>어 </a:t>
            </a:r>
            <a:r>
              <a:rPr lang="ko-KR" altLang="en-US" dirty="0" smtClean="0"/>
              <a:t>추출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Skip-gram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19263" y="343875"/>
            <a:ext cx="4301485" cy="1661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/>
              <a:t>K</a:t>
            </a:r>
            <a:r>
              <a:rPr lang="en-US" altLang="ko-KR" dirty="0" err="1" smtClean="0"/>
              <a:t>oNLPy</a:t>
            </a:r>
            <a:r>
              <a:rPr lang="en-US" altLang="ko-KR" dirty="0" smtClean="0"/>
              <a:t> &amp; </a:t>
            </a:r>
            <a:r>
              <a:rPr lang="en-US" altLang="ko-KR" dirty="0" err="1" smtClean="0"/>
              <a:t>Mecab</a:t>
            </a:r>
            <a:endParaRPr lang="en-US" altLang="ko-KR" dirty="0" smtClean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600" dirty="0" err="1" smtClean="0"/>
              <a:t>Konlpy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는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영어 와 한글 </a:t>
            </a:r>
            <a:r>
              <a:rPr lang="en-US" altLang="ko-KR" sz="1600" dirty="0" err="1" smtClean="0"/>
              <a:t>mecab</a:t>
            </a:r>
            <a:r>
              <a:rPr lang="en-US" altLang="ko-KR" sz="1600" dirty="0" smtClean="0"/>
              <a:t> </a:t>
            </a:r>
            <a:r>
              <a:rPr lang="en-US" altLang="ko-KR" sz="1600" dirty="0" smtClean="0"/>
              <a:t>–</a:t>
            </a:r>
            <a:r>
              <a:rPr lang="en-US" altLang="ko-KR" sz="1600" dirty="0" err="1" smtClean="0"/>
              <a:t>ko</a:t>
            </a:r>
            <a:r>
              <a:rPr lang="ko-KR" altLang="en-US" sz="1600" dirty="0" smtClean="0"/>
              <a:t>는</a:t>
            </a:r>
            <a:r>
              <a:rPr lang="ko-KR" altLang="en-US" sz="1600" dirty="0" smtClean="0"/>
              <a:t> </a:t>
            </a:r>
            <a:r>
              <a:rPr lang="ko-KR" altLang="en-US" sz="1600" dirty="0" smtClean="0"/>
              <a:t>한글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r>
              <a:rPr lang="en-US" altLang="ko-KR" sz="1600" dirty="0" err="1" smtClean="0"/>
              <a:t>Mecab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지속적인 </a:t>
            </a:r>
            <a:r>
              <a:rPr lang="en-US" altLang="ko-KR" sz="1600" dirty="0" err="1" smtClean="0"/>
              <a:t>dic</a:t>
            </a:r>
            <a:r>
              <a:rPr lang="en-US" altLang="ko-KR" sz="1600" dirty="0" smtClean="0"/>
              <a:t> Update</a:t>
            </a:r>
          </a:p>
          <a:p>
            <a:pPr marL="342900" indent="-342900">
              <a:buAutoNum type="arabicPeriod"/>
            </a:pPr>
            <a:r>
              <a:rPr lang="en-US" altLang="ko-KR" sz="1600" dirty="0" err="1" smtClean="0"/>
              <a:t>User_dic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을 </a:t>
            </a:r>
            <a:r>
              <a:rPr lang="ko-KR" altLang="en-US" sz="1600" dirty="0" err="1" smtClean="0"/>
              <a:t>허용하는건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Mecab</a:t>
            </a:r>
            <a:r>
              <a:rPr lang="en-US" altLang="ko-KR" sz="1600" dirty="0" smtClean="0"/>
              <a:t> 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6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7342" y="963828"/>
            <a:ext cx="4437950" cy="4959177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Text mining</a:t>
            </a:r>
          </a:p>
          <a:p>
            <a:pPr lvl="1"/>
            <a:r>
              <a:rPr lang="ko-KR" altLang="en-US" dirty="0" smtClean="0"/>
              <a:t>형태</a:t>
            </a:r>
            <a:r>
              <a:rPr lang="ko-KR" altLang="en-US" dirty="0"/>
              <a:t>소 </a:t>
            </a:r>
            <a:r>
              <a:rPr lang="ko-KR" altLang="en-US" dirty="0" smtClean="0"/>
              <a:t>분석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Mecab</a:t>
            </a:r>
            <a:r>
              <a:rPr lang="en-US" altLang="ko-KR" dirty="0" smtClean="0"/>
              <a:t> </a:t>
            </a:r>
            <a:r>
              <a:rPr lang="en-US" altLang="ko-KR" dirty="0" smtClean="0"/>
              <a:t>lib</a:t>
            </a:r>
            <a:r>
              <a:rPr lang="ko-KR" altLang="en-US" dirty="0" smtClean="0"/>
              <a:t>사용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일반</a:t>
            </a:r>
            <a:r>
              <a:rPr lang="en-US" altLang="ko-KR" dirty="0" smtClean="0"/>
              <a:t>,</a:t>
            </a:r>
            <a:r>
              <a:rPr lang="ko-KR" altLang="en-US" dirty="0" smtClean="0"/>
              <a:t>고유</a:t>
            </a:r>
            <a:r>
              <a:rPr lang="en-US" altLang="ko-KR" dirty="0" smtClean="0"/>
              <a:t>,</a:t>
            </a:r>
            <a:r>
              <a:rPr lang="ko-KR" altLang="en-US" dirty="0" smtClean="0"/>
              <a:t>의존 명사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형용사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서버 이용</a:t>
            </a:r>
            <a:r>
              <a:rPr lang="en-US" altLang="ko-KR" dirty="0" smtClean="0"/>
              <a:t>(window</a:t>
            </a:r>
            <a:r>
              <a:rPr lang="ko-KR" altLang="en-US" dirty="0" smtClean="0"/>
              <a:t>에서  실행</a:t>
            </a:r>
            <a:r>
              <a:rPr lang="en-US" altLang="ko-KR" dirty="0" smtClean="0"/>
              <a:t>x)</a:t>
            </a:r>
          </a:p>
          <a:p>
            <a:pPr lvl="3"/>
            <a:endParaRPr lang="en-US" altLang="ko-KR" dirty="0" smtClean="0"/>
          </a:p>
          <a:p>
            <a:pPr lvl="1"/>
            <a:r>
              <a:rPr lang="ko-KR" altLang="en-US" dirty="0"/>
              <a:t>분류 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Rnn</a:t>
            </a:r>
            <a:r>
              <a:rPr lang="en-US" altLang="ko-KR" dirty="0" smtClean="0"/>
              <a:t> – LSTM</a:t>
            </a:r>
          </a:p>
          <a:p>
            <a:pPr marL="914400" lvl="2" indent="0">
              <a:buNone/>
            </a:pPr>
            <a:endParaRPr lang="en-US" altLang="ko-KR" dirty="0" smtClean="0"/>
          </a:p>
          <a:p>
            <a:pPr lvl="1"/>
            <a:r>
              <a:rPr lang="en-US" altLang="ko-KR" dirty="0" err="1" smtClean="0"/>
              <a:t>Tf</a:t>
            </a:r>
            <a:r>
              <a:rPr lang="en-US" altLang="ko-KR" dirty="0" smtClean="0"/>
              <a:t> – </a:t>
            </a:r>
            <a:r>
              <a:rPr lang="en-US" altLang="ko-KR" dirty="0" err="1" smtClean="0"/>
              <a:t>idf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핵심단</a:t>
            </a:r>
            <a:r>
              <a:rPr lang="ko-KR" altLang="en-US" dirty="0"/>
              <a:t>어 </a:t>
            </a:r>
            <a:r>
              <a:rPr lang="ko-KR" altLang="en-US" dirty="0" smtClean="0"/>
              <a:t>추출</a:t>
            </a:r>
            <a:endParaRPr lang="en-US" altLang="ko-KR" dirty="0"/>
          </a:p>
          <a:p>
            <a:pPr lvl="2"/>
            <a:r>
              <a:rPr lang="en-US" altLang="ko-KR" dirty="0" err="1" smtClean="0"/>
              <a:t>Scikit</a:t>
            </a:r>
            <a:r>
              <a:rPr lang="en-US" altLang="ko-KR" dirty="0" smtClean="0"/>
              <a:t> - learn</a:t>
            </a:r>
          </a:p>
          <a:p>
            <a:pPr marL="914400" lvl="2" indent="0">
              <a:buNone/>
            </a:pPr>
            <a:endParaRPr lang="en-US" altLang="ko-KR" sz="1900" dirty="0"/>
          </a:p>
          <a:p>
            <a:pPr lvl="1"/>
            <a:r>
              <a:rPr lang="en-US" altLang="ko-KR" dirty="0" smtClean="0"/>
              <a:t>Word2vec</a:t>
            </a:r>
          </a:p>
          <a:p>
            <a:pPr lvl="2"/>
            <a:r>
              <a:rPr lang="ko-KR" altLang="en-US" dirty="0" smtClean="0"/>
              <a:t>연관단</a:t>
            </a:r>
            <a:r>
              <a:rPr lang="ko-KR" altLang="en-US" dirty="0"/>
              <a:t>어 </a:t>
            </a:r>
            <a:r>
              <a:rPr lang="ko-KR" altLang="en-US" dirty="0" smtClean="0"/>
              <a:t>추출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Skip-gram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19263" y="343875"/>
            <a:ext cx="4186531" cy="1661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/>
              <a:t>K</a:t>
            </a:r>
            <a:r>
              <a:rPr lang="en-US" altLang="ko-KR" dirty="0" err="1" smtClean="0"/>
              <a:t>oNLPy</a:t>
            </a:r>
            <a:r>
              <a:rPr lang="en-US" altLang="ko-KR" dirty="0" smtClean="0"/>
              <a:t> &amp; </a:t>
            </a:r>
            <a:r>
              <a:rPr lang="en-US" altLang="ko-KR" dirty="0" err="1" smtClean="0"/>
              <a:t>Mecab</a:t>
            </a:r>
            <a:endParaRPr lang="en-US" altLang="ko-KR" dirty="0" smtClean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600" dirty="0" err="1" smtClean="0"/>
              <a:t>Konlpy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는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영어 와 한글 </a:t>
            </a:r>
            <a:r>
              <a:rPr lang="en-US" altLang="ko-KR" sz="1600" dirty="0" err="1" smtClean="0"/>
              <a:t>mecab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오직 한글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r>
              <a:rPr lang="en-US" altLang="ko-KR" sz="1600" dirty="0" err="1" smtClean="0"/>
              <a:t>Mecab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지속적인 </a:t>
            </a:r>
            <a:r>
              <a:rPr lang="en-US" altLang="ko-KR" sz="1600" dirty="0" err="1" smtClean="0"/>
              <a:t>dic</a:t>
            </a:r>
            <a:r>
              <a:rPr lang="en-US" altLang="ko-KR" sz="1600" dirty="0" smtClean="0"/>
              <a:t> update</a:t>
            </a:r>
          </a:p>
          <a:p>
            <a:pPr marL="342900" indent="-342900">
              <a:buAutoNum type="arabicPeriod"/>
            </a:pPr>
            <a:r>
              <a:rPr lang="en-US" altLang="ko-KR" sz="1600" dirty="0" err="1" smtClean="0"/>
              <a:t>User_dic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을 </a:t>
            </a:r>
            <a:r>
              <a:rPr lang="ko-KR" altLang="en-US" sz="1600" dirty="0" err="1" smtClean="0"/>
              <a:t>허용하는건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Mecab</a:t>
            </a:r>
            <a:r>
              <a:rPr lang="en-US" altLang="ko-KR" sz="1600" dirty="0" smtClean="0"/>
              <a:t>  </a:t>
            </a:r>
          </a:p>
          <a:p>
            <a:endParaRPr lang="ko-KR" altLang="en-US" dirty="0"/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5697416" y="744686"/>
            <a:ext cx="4245179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분류 모델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Deep learning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Rnn</a:t>
            </a:r>
            <a:r>
              <a:rPr lang="en-US" altLang="ko-KR" dirty="0" smtClean="0"/>
              <a:t> – LSTM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Keras</a:t>
            </a:r>
            <a:endParaRPr lang="en-US" altLang="ko-KR" dirty="0" smtClean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backend </a:t>
            </a:r>
            <a:r>
              <a:rPr lang="en-US" altLang="ko-KR" dirty="0" err="1"/>
              <a:t>tensorflow</a:t>
            </a:r>
            <a:endParaRPr lang="en-US" altLang="ko-KR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접근성</a:t>
            </a:r>
            <a:r>
              <a:rPr lang="ko-KR" altLang="en-US" dirty="0"/>
              <a:t> 이 좋음</a:t>
            </a:r>
            <a:endParaRPr lang="en-US" altLang="ko-KR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Python </a:t>
            </a:r>
            <a:r>
              <a:rPr lang="ko-KR" altLang="en-US" dirty="0" smtClean="0"/>
              <a:t>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16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RNN - LSTM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04041" y="4191156"/>
            <a:ext cx="4695858" cy="170111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Epochs</a:t>
            </a:r>
            <a:r>
              <a:rPr lang="ko-KR" altLang="en-US" dirty="0" smtClean="0"/>
              <a:t> 진행될수록 </a:t>
            </a:r>
            <a:r>
              <a:rPr lang="en-US" altLang="ko-KR" dirty="0" smtClean="0"/>
              <a:t>loss</a:t>
            </a:r>
            <a:r>
              <a:rPr lang="ko-KR" altLang="en-US" dirty="0" smtClean="0"/>
              <a:t>값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이 떨어지는 것을 확인 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499516" y="953235"/>
            <a:ext cx="4721161" cy="2768467"/>
            <a:chOff x="499516" y="953235"/>
            <a:chExt cx="5048098" cy="3305345"/>
          </a:xfrm>
        </p:grpSpPr>
        <p:pic>
          <p:nvPicPr>
            <p:cNvPr id="4" name="그림 3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516" y="953235"/>
              <a:ext cx="5048098" cy="276846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792224" y="3889248"/>
              <a:ext cx="2609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 loss </a:t>
              </a:r>
              <a:r>
                <a:rPr lang="ko-KR" altLang="en-US" dirty="0" smtClean="0"/>
                <a:t>하락</a:t>
              </a:r>
              <a:endParaRPr lang="en-US" altLang="ko-KR" dirty="0" smtClean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645549" y="953235"/>
            <a:ext cx="4437689" cy="2826722"/>
            <a:chOff x="5691049" y="2668780"/>
            <a:chExt cx="5416222" cy="311997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1049" y="2668780"/>
              <a:ext cx="5416222" cy="281026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96335" y="5419421"/>
              <a:ext cx="2621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 </a:t>
              </a:r>
              <a:r>
                <a:rPr lang="ko-KR" altLang="en-US" dirty="0" smtClean="0"/>
                <a:t>정확도 상승</a:t>
              </a:r>
              <a:endParaRPr lang="ko-KR" alt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830547" y="1897626"/>
            <a:ext cx="353943" cy="766916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r>
              <a:rPr lang="en-US" altLang="ko-KR" sz="1100" dirty="0" err="1" smtClean="0"/>
              <a:t>acc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1551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7342" y="963828"/>
            <a:ext cx="4437950" cy="4959177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Text mining</a:t>
            </a:r>
          </a:p>
          <a:p>
            <a:pPr lvl="1"/>
            <a:r>
              <a:rPr lang="ko-KR" altLang="en-US" dirty="0" smtClean="0"/>
              <a:t>형태</a:t>
            </a:r>
            <a:r>
              <a:rPr lang="ko-KR" altLang="en-US" dirty="0"/>
              <a:t>소 </a:t>
            </a:r>
            <a:r>
              <a:rPr lang="ko-KR" altLang="en-US" dirty="0" smtClean="0"/>
              <a:t>분석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Mecab</a:t>
            </a:r>
            <a:r>
              <a:rPr lang="en-US" altLang="ko-KR" dirty="0" smtClean="0"/>
              <a:t>  lib</a:t>
            </a:r>
            <a:r>
              <a:rPr lang="ko-KR" altLang="en-US" dirty="0" smtClean="0"/>
              <a:t>사용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일반</a:t>
            </a:r>
            <a:r>
              <a:rPr lang="en-US" altLang="ko-KR" dirty="0" smtClean="0"/>
              <a:t>,</a:t>
            </a:r>
            <a:r>
              <a:rPr lang="ko-KR" altLang="en-US" dirty="0" smtClean="0"/>
              <a:t>고유</a:t>
            </a:r>
            <a:r>
              <a:rPr lang="en-US" altLang="ko-KR" dirty="0" smtClean="0"/>
              <a:t>,</a:t>
            </a:r>
            <a:r>
              <a:rPr lang="ko-KR" altLang="en-US" dirty="0" smtClean="0"/>
              <a:t>의존 명사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형용사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서버 이용</a:t>
            </a:r>
            <a:r>
              <a:rPr lang="en-US" altLang="ko-KR" dirty="0" smtClean="0"/>
              <a:t>(window</a:t>
            </a:r>
            <a:r>
              <a:rPr lang="ko-KR" altLang="en-US" dirty="0" smtClean="0"/>
              <a:t>에서  실행</a:t>
            </a:r>
            <a:r>
              <a:rPr lang="en-US" altLang="ko-KR" dirty="0" smtClean="0"/>
              <a:t>x)</a:t>
            </a:r>
          </a:p>
          <a:p>
            <a:pPr lvl="3"/>
            <a:endParaRPr lang="en-US" altLang="ko-KR" dirty="0" smtClean="0"/>
          </a:p>
          <a:p>
            <a:pPr lvl="1"/>
            <a:r>
              <a:rPr lang="ko-KR" altLang="en-US" dirty="0"/>
              <a:t>분류 모델</a:t>
            </a:r>
            <a:endParaRPr lang="en-US" altLang="ko-KR" dirty="0"/>
          </a:p>
          <a:p>
            <a:pPr lvl="2"/>
            <a:r>
              <a:rPr lang="en-US" altLang="ko-KR" dirty="0" err="1"/>
              <a:t>Rnn</a:t>
            </a:r>
            <a:r>
              <a:rPr lang="en-US" altLang="ko-KR" dirty="0"/>
              <a:t> – LSTM</a:t>
            </a:r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err="1" smtClean="0"/>
              <a:t>Tf</a:t>
            </a:r>
            <a:r>
              <a:rPr lang="en-US" altLang="ko-KR" dirty="0" smtClean="0"/>
              <a:t> – </a:t>
            </a:r>
            <a:r>
              <a:rPr lang="en-US" altLang="ko-KR" dirty="0" err="1" smtClean="0"/>
              <a:t>idf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핵심단</a:t>
            </a:r>
            <a:r>
              <a:rPr lang="ko-KR" altLang="en-US" dirty="0"/>
              <a:t>어 </a:t>
            </a:r>
            <a:r>
              <a:rPr lang="ko-KR" altLang="en-US" dirty="0" smtClean="0"/>
              <a:t>추출</a:t>
            </a:r>
            <a:endParaRPr lang="en-US" altLang="ko-KR" dirty="0"/>
          </a:p>
          <a:p>
            <a:pPr lvl="2"/>
            <a:r>
              <a:rPr lang="en-US" altLang="ko-KR" dirty="0" err="1" smtClean="0"/>
              <a:t>Scikit</a:t>
            </a:r>
            <a:r>
              <a:rPr lang="en-US" altLang="ko-KR" dirty="0" smtClean="0"/>
              <a:t> - learn</a:t>
            </a:r>
          </a:p>
          <a:p>
            <a:pPr marL="914400" lvl="2" indent="0">
              <a:buNone/>
            </a:pPr>
            <a:endParaRPr lang="en-US" altLang="ko-KR" sz="1900" dirty="0"/>
          </a:p>
          <a:p>
            <a:pPr lvl="1"/>
            <a:r>
              <a:rPr lang="en-US" altLang="ko-KR" dirty="0" smtClean="0"/>
              <a:t>Word2vec</a:t>
            </a:r>
          </a:p>
          <a:p>
            <a:pPr lvl="2"/>
            <a:r>
              <a:rPr lang="ko-KR" altLang="en-US" dirty="0" smtClean="0"/>
              <a:t>연관단</a:t>
            </a:r>
            <a:r>
              <a:rPr lang="ko-KR" altLang="en-US" dirty="0"/>
              <a:t>어 </a:t>
            </a:r>
            <a:r>
              <a:rPr lang="ko-KR" altLang="en-US" dirty="0" smtClean="0"/>
              <a:t>추출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Skip-gram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19263" y="343875"/>
            <a:ext cx="4186531" cy="1661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/>
              <a:t>K</a:t>
            </a:r>
            <a:r>
              <a:rPr lang="en-US" altLang="ko-KR" dirty="0" err="1" smtClean="0"/>
              <a:t>oNLPy</a:t>
            </a:r>
            <a:r>
              <a:rPr lang="en-US" altLang="ko-KR" dirty="0" smtClean="0"/>
              <a:t> &amp; </a:t>
            </a:r>
            <a:r>
              <a:rPr lang="en-US" altLang="ko-KR" dirty="0" err="1" smtClean="0"/>
              <a:t>Mecab</a:t>
            </a:r>
            <a:endParaRPr lang="en-US" altLang="ko-KR" dirty="0" smtClean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600" dirty="0" err="1" smtClean="0"/>
              <a:t>Konlpy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는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영어 와 한글 </a:t>
            </a:r>
            <a:r>
              <a:rPr lang="en-US" altLang="ko-KR" sz="1600" dirty="0" err="1" smtClean="0"/>
              <a:t>mecab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오직 한글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r>
              <a:rPr lang="en-US" altLang="ko-KR" sz="1600" dirty="0" err="1" smtClean="0"/>
              <a:t>Mecab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지속적인 </a:t>
            </a:r>
            <a:r>
              <a:rPr lang="en-US" altLang="ko-KR" sz="1600" dirty="0" err="1" smtClean="0"/>
              <a:t>dic</a:t>
            </a:r>
            <a:r>
              <a:rPr lang="en-US" altLang="ko-KR" sz="1600" dirty="0" smtClean="0"/>
              <a:t> update</a:t>
            </a:r>
          </a:p>
          <a:p>
            <a:pPr marL="342900" indent="-342900">
              <a:buAutoNum type="arabicPeriod"/>
            </a:pPr>
            <a:r>
              <a:rPr lang="en-US" altLang="ko-KR" sz="1600" dirty="0" err="1" smtClean="0"/>
              <a:t>User_dic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을 </a:t>
            </a:r>
            <a:r>
              <a:rPr lang="ko-KR" altLang="en-US" sz="1600" dirty="0" err="1" smtClean="0"/>
              <a:t>허용하는건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Mecab</a:t>
            </a:r>
            <a:r>
              <a:rPr lang="en-US" altLang="ko-KR" sz="1600" dirty="0" smtClean="0"/>
              <a:t>  </a:t>
            </a:r>
          </a:p>
          <a:p>
            <a:endParaRPr lang="ko-KR" altLang="en-US" dirty="0"/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5697417" y="745024"/>
            <a:ext cx="4245179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분류모델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Deep learning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Rnn</a:t>
            </a:r>
            <a:r>
              <a:rPr lang="en-US" altLang="ko-KR" dirty="0"/>
              <a:t> </a:t>
            </a:r>
            <a:r>
              <a:rPr lang="en-US" altLang="ko-KR" dirty="0" smtClean="0"/>
              <a:t>– LSTM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5697416" y="744686"/>
            <a:ext cx="4245179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분류 모델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Deep learning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Rnn</a:t>
            </a:r>
            <a:r>
              <a:rPr lang="en-US" altLang="ko-KR" dirty="0" smtClean="0"/>
              <a:t> – LSTM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Keras</a:t>
            </a:r>
            <a:endParaRPr lang="en-US" altLang="ko-KR" dirty="0" smtClean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backend </a:t>
            </a:r>
            <a:r>
              <a:rPr lang="en-US" altLang="ko-KR" dirty="0" err="1"/>
              <a:t>tensorflow</a:t>
            </a:r>
            <a:endParaRPr lang="en-US" altLang="ko-KR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접근성</a:t>
            </a:r>
            <a:r>
              <a:rPr lang="ko-KR" altLang="en-US" dirty="0"/>
              <a:t> 이 좋음</a:t>
            </a:r>
            <a:endParaRPr lang="en-US" altLang="ko-KR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Python </a:t>
            </a:r>
            <a:r>
              <a:rPr lang="ko-KR" altLang="en-US" dirty="0" smtClean="0"/>
              <a:t>사용</a:t>
            </a:r>
            <a:endParaRPr lang="en-US" altLang="ko-KR" dirty="0"/>
          </a:p>
        </p:txBody>
      </p:sp>
      <p:sp>
        <p:nvSpPr>
          <p:cNvPr id="7" name="TextBox 6">
            <a:hlinkClick r:id="rId4" action="ppaction://hlinksldjump"/>
          </p:cNvPr>
          <p:cNvSpPr txBox="1"/>
          <p:nvPr/>
        </p:nvSpPr>
        <p:spPr>
          <a:xfrm>
            <a:off x="5826473" y="1091557"/>
            <a:ext cx="4311034" cy="203132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 smtClean="0"/>
              <a:t>Tf</a:t>
            </a:r>
            <a:r>
              <a:rPr lang="en-US" altLang="ko-KR" dirty="0" smtClean="0"/>
              <a:t> - </a:t>
            </a:r>
            <a:r>
              <a:rPr lang="en-US" altLang="ko-KR" dirty="0" err="1" smtClean="0"/>
              <a:t>idf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Machine learning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Scikit</a:t>
            </a:r>
            <a:r>
              <a:rPr lang="en-US" altLang="ko-KR" dirty="0" smtClean="0"/>
              <a:t> – learn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en-US" altLang="ko-KR" dirty="0" smtClean="0"/>
              <a:t>Lib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416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3" algn="l" rtl="0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400" dirty="0" err="1" smtClean="0"/>
              <a:t>Scikit</a:t>
            </a:r>
            <a:r>
              <a:rPr lang="en-US" altLang="ko-KR" sz="2400" dirty="0" smtClean="0"/>
              <a:t> – learn </a:t>
            </a:r>
            <a:endParaRPr lang="ko-KR" altLang="en-US" sz="2400" dirty="0"/>
          </a:p>
        </p:txBody>
      </p:sp>
      <p:pic>
        <p:nvPicPr>
          <p:cNvPr id="5" name="그림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34" y="1132355"/>
            <a:ext cx="5344271" cy="2762636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6213231" y="1026352"/>
            <a:ext cx="5447323" cy="4499126"/>
          </a:xfrm>
        </p:spPr>
        <p:txBody>
          <a:bodyPr/>
          <a:lstStyle/>
          <a:p>
            <a:r>
              <a:rPr lang="en-US" altLang="ko-KR" dirty="0" err="1" smtClean="0"/>
              <a:t>Logisticregression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 매개 변수 </a:t>
            </a:r>
            <a:r>
              <a:rPr lang="en-US" altLang="ko-KR" dirty="0" smtClean="0"/>
              <a:t>‘C’ 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err="1" smtClean="0"/>
              <a:t>퍼포먼스를</a:t>
            </a:r>
            <a:r>
              <a:rPr lang="ko-KR" altLang="en-US" dirty="0" smtClean="0"/>
              <a:t> </a:t>
            </a:r>
            <a:r>
              <a:rPr lang="ko-KR" altLang="en-US" dirty="0" smtClean="0"/>
              <a:t>결정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‘C’ 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가지 로 나누어서 계산</a:t>
            </a:r>
            <a:r>
              <a:rPr lang="en-US" altLang="ko-KR" dirty="0" smtClean="0"/>
              <a:t> </a:t>
            </a:r>
          </a:p>
          <a:p>
            <a:pPr marL="457200" lvl="1" indent="0">
              <a:buNone/>
            </a:pPr>
            <a:r>
              <a:rPr lang="en-US" altLang="ko-KR" dirty="0" smtClean="0"/>
              <a:t>	&gt; </a:t>
            </a:r>
            <a:r>
              <a:rPr lang="ko-KR" altLang="en-US" dirty="0" err="1" smtClean="0"/>
              <a:t>그리드서치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</a:t>
            </a:r>
            <a:r>
              <a:rPr lang="ko-KR" altLang="en-US" dirty="0" smtClean="0"/>
              <a:t>통해</a:t>
            </a:r>
            <a:r>
              <a:rPr lang="en-US" altLang="ko-KR" dirty="0" smtClean="0"/>
              <a:t> </a:t>
            </a:r>
            <a:r>
              <a:rPr lang="ko-KR" altLang="en-US" dirty="0" smtClean="0"/>
              <a:t>최적 값 결</a:t>
            </a:r>
            <a:r>
              <a:rPr lang="ko-KR" altLang="en-US" dirty="0"/>
              <a:t>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117" y="2999232"/>
            <a:ext cx="5793211" cy="308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8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7342" y="963828"/>
            <a:ext cx="4437950" cy="4959177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Text mining</a:t>
            </a:r>
          </a:p>
          <a:p>
            <a:pPr lvl="1"/>
            <a:r>
              <a:rPr lang="ko-KR" altLang="en-US" dirty="0" smtClean="0"/>
              <a:t>형태</a:t>
            </a:r>
            <a:r>
              <a:rPr lang="ko-KR" altLang="en-US" dirty="0"/>
              <a:t>소 </a:t>
            </a:r>
            <a:r>
              <a:rPr lang="ko-KR" altLang="en-US" dirty="0" smtClean="0"/>
              <a:t>분석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Mecab</a:t>
            </a:r>
            <a:r>
              <a:rPr lang="en-US" altLang="ko-KR" dirty="0" smtClean="0"/>
              <a:t>  lib</a:t>
            </a:r>
            <a:r>
              <a:rPr lang="ko-KR" altLang="en-US" dirty="0" smtClean="0"/>
              <a:t>사용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일반</a:t>
            </a:r>
            <a:r>
              <a:rPr lang="en-US" altLang="ko-KR" dirty="0" smtClean="0"/>
              <a:t>,</a:t>
            </a:r>
            <a:r>
              <a:rPr lang="ko-KR" altLang="en-US" dirty="0" smtClean="0"/>
              <a:t>고유</a:t>
            </a:r>
            <a:r>
              <a:rPr lang="en-US" altLang="ko-KR" dirty="0" smtClean="0"/>
              <a:t>,</a:t>
            </a:r>
            <a:r>
              <a:rPr lang="ko-KR" altLang="en-US" dirty="0" smtClean="0"/>
              <a:t>의존 명사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형용사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서버 이용</a:t>
            </a:r>
            <a:r>
              <a:rPr lang="en-US" altLang="ko-KR" dirty="0" smtClean="0"/>
              <a:t>(window</a:t>
            </a:r>
            <a:r>
              <a:rPr lang="ko-KR" altLang="en-US" dirty="0" smtClean="0"/>
              <a:t>에서  실행</a:t>
            </a:r>
            <a:r>
              <a:rPr lang="en-US" altLang="ko-KR" dirty="0" smtClean="0"/>
              <a:t>x)</a:t>
            </a:r>
          </a:p>
          <a:p>
            <a:pPr lvl="3"/>
            <a:endParaRPr lang="en-US" altLang="ko-KR" dirty="0" smtClean="0"/>
          </a:p>
          <a:p>
            <a:pPr lvl="1"/>
            <a:r>
              <a:rPr lang="ko-KR" altLang="en-US" dirty="0"/>
              <a:t>분류 모델</a:t>
            </a:r>
            <a:endParaRPr lang="en-US" altLang="ko-KR" dirty="0"/>
          </a:p>
          <a:p>
            <a:pPr lvl="2"/>
            <a:r>
              <a:rPr lang="en-US" altLang="ko-KR" dirty="0" err="1"/>
              <a:t>Rnn</a:t>
            </a:r>
            <a:r>
              <a:rPr lang="en-US" altLang="ko-KR" dirty="0"/>
              <a:t> – LSTM</a:t>
            </a:r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err="1" smtClean="0"/>
              <a:t>Tf</a:t>
            </a:r>
            <a:r>
              <a:rPr lang="en-US" altLang="ko-KR" dirty="0" smtClean="0"/>
              <a:t> – </a:t>
            </a:r>
            <a:r>
              <a:rPr lang="en-US" altLang="ko-KR" dirty="0" err="1" smtClean="0"/>
              <a:t>idf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핵심단</a:t>
            </a:r>
            <a:r>
              <a:rPr lang="ko-KR" altLang="en-US" dirty="0"/>
              <a:t>어 </a:t>
            </a:r>
            <a:r>
              <a:rPr lang="ko-KR" altLang="en-US" dirty="0" smtClean="0"/>
              <a:t>추출</a:t>
            </a:r>
            <a:endParaRPr lang="en-US" altLang="ko-KR" dirty="0"/>
          </a:p>
          <a:p>
            <a:pPr lvl="2"/>
            <a:r>
              <a:rPr lang="en-US" altLang="ko-KR" dirty="0" err="1" smtClean="0"/>
              <a:t>Scikit</a:t>
            </a:r>
            <a:r>
              <a:rPr lang="en-US" altLang="ko-KR" dirty="0" smtClean="0"/>
              <a:t> - learn</a:t>
            </a:r>
          </a:p>
          <a:p>
            <a:pPr marL="914400" lvl="2" indent="0">
              <a:buNone/>
            </a:pPr>
            <a:endParaRPr lang="en-US" altLang="ko-KR" sz="1900" dirty="0"/>
          </a:p>
          <a:p>
            <a:pPr lvl="1"/>
            <a:r>
              <a:rPr lang="en-US" altLang="ko-KR" dirty="0" smtClean="0"/>
              <a:t>Word2vec</a:t>
            </a:r>
          </a:p>
          <a:p>
            <a:pPr lvl="2"/>
            <a:r>
              <a:rPr lang="ko-KR" altLang="en-US" dirty="0" smtClean="0"/>
              <a:t>연관단</a:t>
            </a:r>
            <a:r>
              <a:rPr lang="ko-KR" altLang="en-US" dirty="0"/>
              <a:t>어 </a:t>
            </a:r>
            <a:r>
              <a:rPr lang="ko-KR" altLang="en-US" dirty="0" smtClean="0"/>
              <a:t>추출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Skip-gram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19263" y="343875"/>
            <a:ext cx="4186531" cy="1661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/>
              <a:t>K</a:t>
            </a:r>
            <a:r>
              <a:rPr lang="en-US" altLang="ko-KR" dirty="0" err="1" smtClean="0"/>
              <a:t>oNLPy</a:t>
            </a:r>
            <a:r>
              <a:rPr lang="en-US" altLang="ko-KR" dirty="0" smtClean="0"/>
              <a:t> &amp; </a:t>
            </a:r>
            <a:r>
              <a:rPr lang="en-US" altLang="ko-KR" dirty="0" err="1" smtClean="0"/>
              <a:t>Mecab</a:t>
            </a:r>
            <a:endParaRPr lang="en-US" altLang="ko-KR" dirty="0" smtClean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600" dirty="0" err="1" smtClean="0"/>
              <a:t>Konlpy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는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영어 와 한글 </a:t>
            </a:r>
            <a:r>
              <a:rPr lang="en-US" altLang="ko-KR" sz="1600" dirty="0" err="1" smtClean="0"/>
              <a:t>mecab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오직 한글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r>
              <a:rPr lang="en-US" altLang="ko-KR" sz="1600" dirty="0" err="1" smtClean="0"/>
              <a:t>Mecab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지속적인 </a:t>
            </a:r>
            <a:r>
              <a:rPr lang="en-US" altLang="ko-KR" sz="1600" dirty="0" err="1" smtClean="0"/>
              <a:t>dic</a:t>
            </a:r>
            <a:r>
              <a:rPr lang="en-US" altLang="ko-KR" sz="1600" dirty="0" smtClean="0"/>
              <a:t> update</a:t>
            </a:r>
          </a:p>
          <a:p>
            <a:pPr marL="342900" indent="-342900">
              <a:buAutoNum type="arabicPeriod"/>
            </a:pPr>
            <a:r>
              <a:rPr lang="en-US" altLang="ko-KR" sz="1600" dirty="0" err="1" smtClean="0"/>
              <a:t>User_dic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을 </a:t>
            </a:r>
            <a:r>
              <a:rPr lang="ko-KR" altLang="en-US" sz="1600" dirty="0" err="1" smtClean="0"/>
              <a:t>허용하는건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Mecab</a:t>
            </a:r>
            <a:r>
              <a:rPr lang="en-US" altLang="ko-KR" sz="1600" dirty="0" smtClean="0"/>
              <a:t>  </a:t>
            </a:r>
          </a:p>
          <a:p>
            <a:endParaRPr lang="ko-KR" altLang="en-US" dirty="0"/>
          </a:p>
        </p:txBody>
      </p:sp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5697417" y="745024"/>
            <a:ext cx="4245179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Classification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Deep learning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Rnn</a:t>
            </a:r>
            <a:r>
              <a:rPr lang="en-US" altLang="ko-KR" dirty="0"/>
              <a:t> </a:t>
            </a:r>
            <a:r>
              <a:rPr lang="en-US" altLang="ko-KR" dirty="0" smtClean="0"/>
              <a:t>– LSTM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  <p:sp>
        <p:nvSpPr>
          <p:cNvPr id="9" name="TextBox 8">
            <a:hlinkClick r:id="rId2" action="ppaction://hlinksldjump"/>
          </p:cNvPr>
          <p:cNvSpPr txBox="1"/>
          <p:nvPr/>
        </p:nvSpPr>
        <p:spPr>
          <a:xfrm>
            <a:off x="5697416" y="744686"/>
            <a:ext cx="4245179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분류 모델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Deep learning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Rnn</a:t>
            </a:r>
            <a:r>
              <a:rPr lang="en-US" altLang="ko-KR" dirty="0" smtClean="0"/>
              <a:t> – LSTM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Keras</a:t>
            </a:r>
            <a:endParaRPr lang="en-US" altLang="ko-KR" dirty="0" smtClean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backend </a:t>
            </a:r>
            <a:r>
              <a:rPr lang="en-US" altLang="ko-KR" dirty="0" err="1"/>
              <a:t>tensorflow</a:t>
            </a:r>
            <a:endParaRPr lang="en-US" altLang="ko-KR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접근성</a:t>
            </a:r>
            <a:r>
              <a:rPr lang="ko-KR" altLang="en-US" dirty="0"/>
              <a:t> 이 좋음</a:t>
            </a:r>
            <a:endParaRPr lang="en-US" altLang="ko-KR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Python </a:t>
            </a:r>
            <a:r>
              <a:rPr lang="ko-KR" altLang="en-US" dirty="0" smtClean="0"/>
              <a:t>사용</a:t>
            </a:r>
            <a:endParaRPr lang="en-US" altLang="ko-KR" dirty="0"/>
          </a:p>
        </p:txBody>
      </p:sp>
      <p:sp>
        <p:nvSpPr>
          <p:cNvPr id="10" name="TextBox 9">
            <a:hlinkClick r:id="rId3" action="ppaction://hlinksldjump"/>
          </p:cNvPr>
          <p:cNvSpPr txBox="1"/>
          <p:nvPr/>
        </p:nvSpPr>
        <p:spPr>
          <a:xfrm>
            <a:off x="5826473" y="1087664"/>
            <a:ext cx="4311034" cy="203132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 smtClean="0"/>
              <a:t>Tf</a:t>
            </a:r>
            <a:r>
              <a:rPr lang="en-US" altLang="ko-KR" dirty="0" smtClean="0"/>
              <a:t> - </a:t>
            </a:r>
            <a:r>
              <a:rPr lang="en-US" altLang="ko-KR" dirty="0" err="1" smtClean="0"/>
              <a:t>idf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Machine learning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Scikit</a:t>
            </a:r>
            <a:r>
              <a:rPr lang="en-US" altLang="ko-KR" dirty="0" smtClean="0"/>
              <a:t> – learn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en-US" altLang="ko-KR" dirty="0" smtClean="0"/>
              <a:t>Lib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  <p:sp>
        <p:nvSpPr>
          <p:cNvPr id="8" name="TextBox 7">
            <a:hlinkClick r:id="rId3" action="ppaction://hlinksldjump"/>
          </p:cNvPr>
          <p:cNvSpPr txBox="1"/>
          <p:nvPr/>
        </p:nvSpPr>
        <p:spPr>
          <a:xfrm>
            <a:off x="5937178" y="1421333"/>
            <a:ext cx="4311034" cy="2031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word2vec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Keras</a:t>
            </a:r>
            <a:r>
              <a:rPr lang="en-US" altLang="ko-KR" dirty="0" smtClean="0"/>
              <a:t>( backend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en-US" altLang="ko-KR" dirty="0" smtClean="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Skip – gram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0710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word2vec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52492" y="963828"/>
            <a:ext cx="4706339" cy="4959177"/>
          </a:xfrm>
        </p:spPr>
        <p:txBody>
          <a:bodyPr/>
          <a:lstStyle/>
          <a:p>
            <a:r>
              <a:rPr lang="en-US" altLang="ko-KR" dirty="0" smtClean="0"/>
              <a:t>Skip – gram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CBOW</a:t>
            </a:r>
            <a:r>
              <a:rPr lang="ko-KR" altLang="en-US" dirty="0" smtClean="0"/>
              <a:t>에 비해 전체적으로 좋은 결과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차원수</a:t>
            </a:r>
            <a:r>
              <a:rPr lang="en-US" altLang="ko-KR" dirty="0" smtClean="0"/>
              <a:t>(size)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퍼포먼스</a:t>
            </a:r>
            <a:r>
              <a:rPr lang="ko-KR" altLang="en-US" dirty="0" smtClean="0"/>
              <a:t> 결정에 큰 영향을 미치며 최적 값을 </a:t>
            </a:r>
            <a:r>
              <a:rPr lang="ko-KR" altLang="en-US" dirty="0" err="1" smtClean="0"/>
              <a:t>찾는게</a:t>
            </a:r>
            <a:r>
              <a:rPr lang="ko-KR" altLang="en-US" dirty="0" smtClean="0"/>
              <a:t> 중요</a:t>
            </a:r>
            <a:endParaRPr lang="en-US" altLang="ko-KR" dirty="0"/>
          </a:p>
          <a:p>
            <a:pPr marL="1200150" lvl="2" indent="-285750"/>
            <a:r>
              <a:rPr lang="ko-KR" altLang="en-US" dirty="0"/>
              <a:t>고차원 </a:t>
            </a:r>
            <a:r>
              <a:rPr lang="en-US" altLang="ko-KR" dirty="0"/>
              <a:t>- </a:t>
            </a:r>
            <a:r>
              <a:rPr lang="ko-KR" altLang="en-US" dirty="0"/>
              <a:t>시간이 </a:t>
            </a:r>
            <a:r>
              <a:rPr lang="ko-KR" altLang="en-US" dirty="0" err="1"/>
              <a:t>오래걸림</a:t>
            </a:r>
            <a:r>
              <a:rPr lang="ko-KR" altLang="en-US" dirty="0"/>
              <a:t> </a:t>
            </a:r>
            <a:endParaRPr lang="en-US" altLang="ko-KR" dirty="0"/>
          </a:p>
          <a:p>
            <a:pPr marL="1200150" lvl="2" indent="-285750"/>
            <a:r>
              <a:rPr lang="ko-KR" altLang="en-US" dirty="0" err="1"/>
              <a:t>저차원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정확성이 떨어짐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4" name="그림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51" y="1245660"/>
            <a:ext cx="5734851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0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Server</a:t>
            </a:r>
          </a:p>
          <a:p>
            <a:pPr lvl="1"/>
            <a:r>
              <a:rPr lang="en-US" altLang="ko-KR" dirty="0" smtClean="0"/>
              <a:t>Centos7</a:t>
            </a:r>
          </a:p>
          <a:p>
            <a:pPr lvl="1"/>
            <a:r>
              <a:rPr lang="en-US" altLang="ko-KR" dirty="0" smtClean="0"/>
              <a:t>Web</a:t>
            </a:r>
          </a:p>
          <a:p>
            <a:pPr lvl="2"/>
            <a:r>
              <a:rPr lang="en-US" altLang="ko-KR" dirty="0" smtClean="0"/>
              <a:t>Nginx , </a:t>
            </a:r>
            <a:r>
              <a:rPr lang="en-US" altLang="ko-KR" dirty="0" err="1" smtClean="0"/>
              <a:t>uWSGI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Django</a:t>
            </a:r>
          </a:p>
          <a:p>
            <a:pPr lvl="3"/>
            <a:r>
              <a:rPr lang="ko-KR" altLang="en-US" dirty="0" err="1" smtClean="0"/>
              <a:t>파이썬</a:t>
            </a:r>
            <a:r>
              <a:rPr lang="ko-KR" altLang="en-US" dirty="0" smtClean="0"/>
              <a:t> 웹 프레임워크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해</a:t>
            </a:r>
            <a:r>
              <a:rPr lang="ko-KR" altLang="en-US" dirty="0"/>
              <a:t>당 </a:t>
            </a:r>
            <a:r>
              <a:rPr lang="ko-KR" altLang="en-US" dirty="0" smtClean="0"/>
              <a:t>데이터를 시각화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Vs  Flask</a:t>
            </a:r>
          </a:p>
          <a:p>
            <a:pPr lvl="4"/>
            <a:r>
              <a:rPr lang="ko-KR" altLang="en-US" dirty="0" smtClean="0"/>
              <a:t>장고</a:t>
            </a:r>
            <a:r>
              <a:rPr lang="ko-KR" altLang="en-US" dirty="0"/>
              <a:t>가 </a:t>
            </a:r>
            <a:r>
              <a:rPr lang="ko-KR" altLang="en-US" dirty="0" smtClean="0"/>
              <a:t>비교적 대규모 데이터</a:t>
            </a:r>
            <a:r>
              <a:rPr lang="ko-KR" altLang="en-US" dirty="0"/>
              <a:t>를 </a:t>
            </a:r>
            <a:r>
              <a:rPr lang="ko-KR" altLang="en-US" dirty="0" smtClean="0"/>
              <a:t>다루는데 적합 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145" y="574887"/>
            <a:ext cx="5572302" cy="478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3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>
            <a:off x="1298900" y="1255858"/>
            <a:ext cx="9801292" cy="3200267"/>
            <a:chOff x="1143360" y="1775509"/>
            <a:chExt cx="9801292" cy="3200267"/>
          </a:xfrm>
        </p:grpSpPr>
        <p:grpSp>
          <p:nvGrpSpPr>
            <p:cNvPr id="28" name="그룹 27"/>
            <p:cNvGrpSpPr/>
            <p:nvPr/>
          </p:nvGrpSpPr>
          <p:grpSpPr>
            <a:xfrm>
              <a:off x="1143360" y="1775509"/>
              <a:ext cx="9801292" cy="1762600"/>
              <a:chOff x="1143360" y="1775509"/>
              <a:chExt cx="9801292" cy="1762600"/>
            </a:xfrm>
          </p:grpSpPr>
          <p:sp>
            <p:nvSpPr>
              <p:cNvPr id="23" name="타원 22"/>
              <p:cNvSpPr/>
              <p:nvPr/>
            </p:nvSpPr>
            <p:spPr>
              <a:xfrm>
                <a:off x="9200460" y="1799779"/>
                <a:ext cx="1744192" cy="1738330"/>
              </a:xfrm>
              <a:prstGeom prst="ellipse">
                <a:avLst/>
              </a:prstGeom>
              <a:solidFill>
                <a:srgbClr val="4E56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타원 2"/>
              <p:cNvSpPr/>
              <p:nvPr/>
            </p:nvSpPr>
            <p:spPr>
              <a:xfrm>
                <a:off x="1143360" y="1775509"/>
                <a:ext cx="1744192" cy="1738330"/>
              </a:xfrm>
              <a:prstGeom prst="ellipse">
                <a:avLst/>
              </a:prstGeom>
              <a:solidFill>
                <a:srgbClr val="E753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타원 3"/>
              <p:cNvSpPr/>
              <p:nvPr/>
            </p:nvSpPr>
            <p:spPr>
              <a:xfrm>
                <a:off x="2754780" y="1775509"/>
                <a:ext cx="1744192" cy="1738330"/>
              </a:xfrm>
              <a:prstGeom prst="ellipse">
                <a:avLst/>
              </a:prstGeom>
              <a:solidFill>
                <a:srgbClr val="4E56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/>
              <p:cNvSpPr/>
              <p:nvPr/>
            </p:nvSpPr>
            <p:spPr>
              <a:xfrm>
                <a:off x="4366200" y="1775509"/>
                <a:ext cx="1744192" cy="1738330"/>
              </a:xfrm>
              <a:prstGeom prst="ellipse">
                <a:avLst/>
              </a:prstGeom>
              <a:solidFill>
                <a:srgbClr val="E753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5977620" y="1775509"/>
                <a:ext cx="1744192" cy="1738330"/>
              </a:xfrm>
              <a:prstGeom prst="ellipse">
                <a:avLst/>
              </a:prstGeom>
              <a:solidFill>
                <a:srgbClr val="4E56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7589042" y="1775509"/>
                <a:ext cx="1744192" cy="1738330"/>
              </a:xfrm>
              <a:prstGeom prst="ellipse">
                <a:avLst/>
              </a:prstGeom>
              <a:solidFill>
                <a:srgbClr val="E753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" name="그룹 7"/>
              <p:cNvGrpSpPr/>
              <p:nvPr/>
            </p:nvGrpSpPr>
            <p:grpSpPr>
              <a:xfrm>
                <a:off x="1721145" y="1921531"/>
                <a:ext cx="588624" cy="747412"/>
                <a:chOff x="1411354" y="2610808"/>
                <a:chExt cx="583906" cy="743923"/>
              </a:xfrm>
            </p:grpSpPr>
            <p:sp>
              <p:nvSpPr>
                <p:cNvPr id="21" name="직사각형 20"/>
                <p:cNvSpPr/>
                <p:nvPr/>
              </p:nvSpPr>
              <p:spPr>
                <a:xfrm>
                  <a:off x="1411354" y="2610808"/>
                  <a:ext cx="583906" cy="2757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1200" u="sng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bg1"/>
                      </a:solidFill>
                      <a:effectLst>
                        <a:outerShdw blurRad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한컴 윤체 L" panose="02020603020101020101" pitchFamily="18" charset="-127"/>
                      <a:ea typeface="한컴 윤체 L" panose="02020603020101020101" pitchFamily="18" charset="-127"/>
                    </a:rPr>
                    <a:t>Part1.</a:t>
                  </a:r>
                  <a:endParaRPr lang="ko-KR" altLang="en-US" sz="1200" u="sng" dirty="0">
                    <a:latin typeface="한컴 윤체 L" panose="02020603020101020101" pitchFamily="18" charset="-127"/>
                    <a:ea typeface="한컴 윤체 L" panose="02020603020101020101" pitchFamily="18" charset="-127"/>
                  </a:endParaRPr>
                </a:p>
              </p:txBody>
            </p:sp>
            <p:sp>
              <p:nvSpPr>
                <p:cNvPr id="22" name="직사각형 21"/>
                <p:cNvSpPr/>
                <p:nvPr/>
              </p:nvSpPr>
              <p:spPr>
                <a:xfrm>
                  <a:off x="1438392" y="3017758"/>
                  <a:ext cx="529841" cy="3369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ko-KR" altLang="en-US" sz="1600" b="1" dirty="0" smtClean="0">
                      <a:solidFill>
                        <a:schemeClr val="bg1"/>
                      </a:solidFill>
                      <a:latin typeface="한컴 윤체 L" panose="02020603020101020101" pitchFamily="18" charset="-127"/>
                      <a:ea typeface="한컴 윤체 L" panose="02020603020101020101" pitchFamily="18" charset="-127"/>
                    </a:rPr>
                    <a:t>개요</a:t>
                  </a:r>
                  <a:endParaRPr lang="ko-KR" altLang="en-US" sz="1600" b="1" dirty="0">
                    <a:solidFill>
                      <a:schemeClr val="bg1"/>
                    </a:solidFill>
                    <a:latin typeface="한컴 윤체 L" panose="02020603020101020101" pitchFamily="18" charset="-127"/>
                    <a:ea typeface="한컴 윤체 L" panose="02020603020101020101" pitchFamily="18" charset="-127"/>
                  </a:endParaRP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3322146" y="1921529"/>
                <a:ext cx="5614453" cy="760619"/>
                <a:chOff x="1401018" y="2610808"/>
                <a:chExt cx="5569455" cy="757069"/>
              </a:xfrm>
            </p:grpSpPr>
            <p:sp>
              <p:nvSpPr>
                <p:cNvPr id="19" name="직사각형 18"/>
                <p:cNvSpPr/>
                <p:nvPr/>
              </p:nvSpPr>
              <p:spPr>
                <a:xfrm>
                  <a:off x="1401018" y="2610808"/>
                  <a:ext cx="604577" cy="2757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1200" u="sng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bg1"/>
                      </a:solidFill>
                      <a:effectLst>
                        <a:outerShdw blurRad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한컴 윤체 L" panose="02020603020101020101" pitchFamily="18" charset="-127"/>
                      <a:ea typeface="한컴 윤체 L" panose="02020603020101020101" pitchFamily="18" charset="-127"/>
                    </a:rPr>
                    <a:t>Part2.</a:t>
                  </a:r>
                  <a:endParaRPr lang="ko-KR" altLang="en-US" sz="1200" u="sng" dirty="0">
                    <a:latin typeface="한컴 윤체 L" panose="02020603020101020101" pitchFamily="18" charset="-127"/>
                    <a:ea typeface="한컴 윤체 L" panose="02020603020101020101" pitchFamily="18" charset="-127"/>
                  </a:endParaRPr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6027193" y="3030903"/>
                  <a:ext cx="943280" cy="3369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ko-KR" altLang="en-US" sz="1600" b="1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bg1"/>
                      </a:solidFill>
                      <a:latin typeface="한컴 윤체 L" panose="02020603020101020101" pitchFamily="18" charset="-127"/>
                      <a:ea typeface="한컴 윤체 L" panose="02020603020101020101" pitchFamily="18" charset="-127"/>
                    </a:rPr>
                    <a:t>구</a:t>
                  </a:r>
                  <a:r>
                    <a:rPr lang="ko-KR" altLang="en-US" sz="1600" b="1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bg1"/>
                      </a:solidFill>
                      <a:latin typeface="한컴 윤체 L" panose="02020603020101020101" pitchFamily="18" charset="-127"/>
                      <a:ea typeface="한컴 윤체 L" panose="02020603020101020101" pitchFamily="18" charset="-127"/>
                    </a:rPr>
                    <a:t>현 </a:t>
                  </a:r>
                  <a:r>
                    <a:rPr lang="ko-KR" altLang="en-US" sz="1600" b="1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bg1"/>
                      </a:solidFill>
                      <a:latin typeface="한컴 윤체 L" panose="02020603020101020101" pitchFamily="18" charset="-127"/>
                      <a:ea typeface="한컴 윤체 L" panose="02020603020101020101" pitchFamily="18" charset="-127"/>
                    </a:rPr>
                    <a:t>내용</a:t>
                  </a:r>
                  <a:endParaRPr lang="en-US" altLang="ko-KR" sz="1600" b="1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한컴 윤체 L" panose="02020603020101020101" pitchFamily="18" charset="-127"/>
                    <a:ea typeface="한컴 윤체 L" panose="02020603020101020101" pitchFamily="18" charset="-127"/>
                  </a:endParaRPr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3097725" y="1921532"/>
                <a:ext cx="2445303" cy="1253057"/>
                <a:chOff x="-420110" y="2610808"/>
                <a:chExt cx="2425705" cy="1247207"/>
              </a:xfrm>
            </p:grpSpPr>
            <p:sp>
              <p:nvSpPr>
                <p:cNvPr id="17" name="직사각형 16"/>
                <p:cNvSpPr/>
                <p:nvPr/>
              </p:nvSpPr>
              <p:spPr>
                <a:xfrm>
                  <a:off x="1401018" y="2610808"/>
                  <a:ext cx="604577" cy="2757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1200" u="sng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bg1"/>
                      </a:solidFill>
                      <a:effectLst>
                        <a:outerShdw blurRad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한컴 윤체 L" panose="02020603020101020101" pitchFamily="18" charset="-127"/>
                      <a:ea typeface="한컴 윤체 L" panose="02020603020101020101" pitchFamily="18" charset="-127"/>
                    </a:rPr>
                    <a:t>Part3.</a:t>
                  </a:r>
                  <a:endParaRPr lang="ko-KR" altLang="en-US" sz="1200" u="sng" dirty="0">
                    <a:latin typeface="한컴 윤체 L" panose="02020603020101020101" pitchFamily="18" charset="-127"/>
                    <a:ea typeface="한컴 윤체 L" panose="02020603020101020101" pitchFamily="18" charset="-127"/>
                  </a:endParaRPr>
                </a:p>
              </p:txBody>
            </p:sp>
            <p:sp>
              <p:nvSpPr>
                <p:cNvPr id="18" name="직사각형 17"/>
                <p:cNvSpPr/>
                <p:nvPr/>
              </p:nvSpPr>
              <p:spPr>
                <a:xfrm>
                  <a:off x="-420110" y="3030898"/>
                  <a:ext cx="1049821" cy="8271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ko-KR" altLang="en-US" sz="1600" b="1" dirty="0" smtClean="0">
                      <a:solidFill>
                        <a:schemeClr val="bg1"/>
                      </a:solidFill>
                      <a:latin typeface="한컴 윤체 L" panose="02020603020101020101" pitchFamily="18" charset="-127"/>
                      <a:ea typeface="한컴 윤체 L" panose="02020603020101020101" pitchFamily="18" charset="-127"/>
                    </a:rPr>
                    <a:t>개발도구</a:t>
                  </a:r>
                  <a:endParaRPr lang="en-US" altLang="ko-KR" sz="1600" b="1" dirty="0" smtClean="0">
                    <a:solidFill>
                      <a:schemeClr val="bg1"/>
                    </a:solidFill>
                    <a:latin typeface="한컴 윤체 L" panose="02020603020101020101" pitchFamily="18" charset="-127"/>
                    <a:ea typeface="한컴 윤체 L" panose="02020603020101020101" pitchFamily="18" charset="-127"/>
                  </a:endParaRPr>
                </a:p>
                <a:p>
                  <a:pPr algn="ctr"/>
                  <a:r>
                    <a:rPr lang="ko-KR" altLang="en-US" sz="1600" b="1" dirty="0" smtClean="0">
                      <a:solidFill>
                        <a:schemeClr val="bg1"/>
                      </a:solidFill>
                      <a:latin typeface="한컴 윤체 L" panose="02020603020101020101" pitchFamily="18" charset="-127"/>
                      <a:ea typeface="한컴 윤체 L" panose="02020603020101020101" pitchFamily="18" charset="-127"/>
                    </a:rPr>
                    <a:t>및</a:t>
                  </a:r>
                  <a:endParaRPr lang="en-US" altLang="ko-KR" sz="1600" b="1" dirty="0" smtClean="0">
                    <a:solidFill>
                      <a:schemeClr val="bg1"/>
                    </a:solidFill>
                    <a:latin typeface="한컴 윤체 L" panose="02020603020101020101" pitchFamily="18" charset="-127"/>
                    <a:ea typeface="한컴 윤체 L" panose="02020603020101020101" pitchFamily="18" charset="-127"/>
                  </a:endParaRPr>
                </a:p>
                <a:p>
                  <a:pPr algn="ctr"/>
                  <a:r>
                    <a:rPr lang="ko-KR" altLang="en-US" sz="1600" b="1" dirty="0" smtClean="0">
                      <a:solidFill>
                        <a:schemeClr val="bg1"/>
                      </a:solidFill>
                      <a:latin typeface="한컴 윤체 L" panose="02020603020101020101" pitchFamily="18" charset="-127"/>
                      <a:ea typeface="한컴 윤체 L" panose="02020603020101020101" pitchFamily="18" charset="-127"/>
                    </a:rPr>
                    <a:t>라이브러리</a:t>
                  </a:r>
                  <a:endParaRPr lang="ko-KR" altLang="en-US" sz="1600" b="1" dirty="0">
                    <a:solidFill>
                      <a:schemeClr val="bg1"/>
                    </a:solidFill>
                    <a:latin typeface="한컴 윤체 L" panose="02020603020101020101" pitchFamily="18" charset="-127"/>
                    <a:ea typeface="한컴 윤체 L" panose="02020603020101020101" pitchFamily="18" charset="-127"/>
                  </a:endParaRPr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4435211" y="1921532"/>
                <a:ext cx="5928249" cy="1239856"/>
                <a:chOff x="-691850" y="2610808"/>
                <a:chExt cx="5880738" cy="1234067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>
                  <a:off x="1401018" y="2610808"/>
                  <a:ext cx="604577" cy="2757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1200" u="sng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bg1"/>
                      </a:solidFill>
                      <a:effectLst>
                        <a:outerShdw blurRad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한컴 윤체 L" panose="02020603020101020101" pitchFamily="18" charset="-127"/>
                      <a:ea typeface="한컴 윤체 L" panose="02020603020101020101" pitchFamily="18" charset="-127"/>
                    </a:rPr>
                    <a:t>Part4.</a:t>
                  </a:r>
                  <a:endParaRPr lang="ko-KR" altLang="en-US" sz="1200" u="sng" dirty="0">
                    <a:latin typeface="한컴 윤체 L" panose="02020603020101020101" pitchFamily="18" charset="-127"/>
                    <a:ea typeface="한컴 윤체 L" panose="02020603020101020101" pitchFamily="18" charset="-127"/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-691850" y="3030897"/>
                  <a:ext cx="1530048" cy="3369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ko-KR" altLang="en-US" sz="1600" b="1" dirty="0" smtClean="0">
                      <a:solidFill>
                        <a:schemeClr val="bg1"/>
                      </a:solidFill>
                      <a:latin typeface="한컴 윤체 L" panose="02020603020101020101" pitchFamily="18" charset="-127"/>
                      <a:ea typeface="한컴 윤체 L" panose="02020603020101020101" pitchFamily="18" charset="-127"/>
                    </a:rPr>
                    <a:t>구현범위 및 목표</a:t>
                  </a:r>
                  <a:endParaRPr lang="ko-KR" altLang="en-US" sz="1600" b="1" dirty="0">
                    <a:solidFill>
                      <a:schemeClr val="bg1"/>
                    </a:solidFill>
                    <a:latin typeface="한컴 윤체 L" panose="02020603020101020101" pitchFamily="18" charset="-127"/>
                    <a:ea typeface="한컴 윤체 L" panose="02020603020101020101" pitchFamily="18" charset="-127"/>
                  </a:endParaRPr>
                </a:p>
              </p:txBody>
            </p:sp>
            <p:sp>
              <p:nvSpPr>
                <p:cNvPr id="26" name="직사각형 25"/>
                <p:cNvSpPr/>
                <p:nvPr/>
              </p:nvSpPr>
              <p:spPr>
                <a:xfrm>
                  <a:off x="4584311" y="2610808"/>
                  <a:ext cx="604577" cy="2757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1200" u="sng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bg1"/>
                      </a:solidFill>
                      <a:effectLst>
                        <a:outerShdw blurRad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한컴 윤체 L" panose="02020603020101020101" pitchFamily="18" charset="-127"/>
                      <a:ea typeface="한컴 윤체 L" panose="02020603020101020101" pitchFamily="18" charset="-127"/>
                    </a:rPr>
                    <a:t>Part6.</a:t>
                  </a:r>
                  <a:endParaRPr lang="ko-KR" altLang="en-US" sz="1200" u="sng" dirty="0">
                    <a:solidFill>
                      <a:schemeClr val="bg1"/>
                    </a:solidFill>
                    <a:latin typeface="한컴 윤체 L" panose="02020603020101020101" pitchFamily="18" charset="-127"/>
                    <a:ea typeface="한컴 윤체 L" panose="02020603020101020101" pitchFamily="18" charset="-127"/>
                  </a:endParaRPr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4621689" y="3017758"/>
                  <a:ext cx="529840" cy="8271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ko-KR" altLang="en-US" sz="1600" b="1" dirty="0" smtClean="0">
                      <a:solidFill>
                        <a:schemeClr val="bg1"/>
                      </a:solidFill>
                      <a:latin typeface="한컴 윤체 L" panose="02020603020101020101" pitchFamily="18" charset="-127"/>
                      <a:ea typeface="한컴 윤체 L" panose="02020603020101020101" pitchFamily="18" charset="-127"/>
                    </a:rPr>
                    <a:t>시현</a:t>
                  </a:r>
                  <a:endParaRPr lang="ko-KR" altLang="en-US" sz="1600" b="1" dirty="0">
                    <a:solidFill>
                      <a:schemeClr val="bg1"/>
                    </a:solidFill>
                    <a:latin typeface="한컴 윤체 L" panose="02020603020101020101" pitchFamily="18" charset="-127"/>
                    <a:ea typeface="한컴 윤체 L" panose="02020603020101020101" pitchFamily="18" charset="-127"/>
                  </a:endParaRPr>
                </a:p>
                <a:p>
                  <a:pPr algn="ctr"/>
                  <a:endParaRPr lang="ko-KR" altLang="en-US" sz="1600" b="1" dirty="0">
                    <a:solidFill>
                      <a:schemeClr val="bg1"/>
                    </a:solidFill>
                    <a:latin typeface="한컴 윤체 L" panose="02020603020101020101" pitchFamily="18" charset="-127"/>
                    <a:ea typeface="한컴 윤체 L" panose="02020603020101020101" pitchFamily="18" charset="-127"/>
                  </a:endParaRPr>
                </a:p>
                <a:p>
                  <a:pPr algn="ctr"/>
                  <a:endParaRPr lang="ko-KR" altLang="en-US" sz="1600" b="1" dirty="0">
                    <a:solidFill>
                      <a:schemeClr val="bg1"/>
                    </a:solidFill>
                    <a:latin typeface="한컴 윤체 L" panose="02020603020101020101" pitchFamily="18" charset="-127"/>
                    <a:ea typeface="한컴 윤체 L" panose="02020603020101020101" pitchFamily="18" charset="-127"/>
                  </a:endParaRPr>
                </a:p>
              </p:txBody>
            </p:sp>
          </p:grpSp>
          <p:grpSp>
            <p:nvGrpSpPr>
              <p:cNvPr id="12" name="그룹 11"/>
              <p:cNvGrpSpPr/>
              <p:nvPr/>
            </p:nvGrpSpPr>
            <p:grpSpPr>
              <a:xfrm>
                <a:off x="6283697" y="1921532"/>
                <a:ext cx="2482173" cy="760616"/>
                <a:chOff x="-456683" y="2610808"/>
                <a:chExt cx="2462279" cy="757065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1401018" y="2610808"/>
                  <a:ext cx="604578" cy="2757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1200" u="sng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bg1"/>
                      </a:solidFill>
                      <a:effectLst>
                        <a:outerShdw blurRad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한컴 윤체 L" panose="02020603020101020101" pitchFamily="18" charset="-127"/>
                      <a:ea typeface="한컴 윤체 L" panose="02020603020101020101" pitchFamily="18" charset="-127"/>
                    </a:rPr>
                    <a:t>Part5.</a:t>
                  </a:r>
                  <a:endParaRPr lang="ko-KR" altLang="en-US" sz="1200" u="sng" dirty="0">
                    <a:latin typeface="한컴 윤체 L" panose="02020603020101020101" pitchFamily="18" charset="-127"/>
                    <a:ea typeface="한컴 윤체 L" panose="02020603020101020101" pitchFamily="18" charset="-127"/>
                  </a:endParaRPr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-456683" y="3030899"/>
                  <a:ext cx="1122968" cy="3369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1600" b="1" dirty="0" smtClean="0">
                      <a:solidFill>
                        <a:schemeClr val="bg1"/>
                      </a:solidFill>
                      <a:latin typeface="한컴 윤체 L" panose="02020603020101020101" pitchFamily="18" charset="-127"/>
                      <a:ea typeface="한컴 윤체 L" panose="02020603020101020101" pitchFamily="18" charset="-127"/>
                    </a:rPr>
                    <a:t>Data flow</a:t>
                  </a:r>
                  <a:endParaRPr lang="ko-KR" altLang="en-US" sz="1600" b="1" dirty="0">
                    <a:solidFill>
                      <a:schemeClr val="bg1"/>
                    </a:solidFill>
                    <a:latin typeface="한컴 윤체 L" panose="02020603020101020101" pitchFamily="18" charset="-127"/>
                    <a:ea typeface="한컴 윤체 L" panose="02020603020101020101" pitchFamily="18" charset="-127"/>
                  </a:endParaRPr>
                </a:p>
              </p:txBody>
            </p:sp>
          </p:grpSp>
        </p:grpSp>
        <p:sp>
          <p:nvSpPr>
            <p:cNvPr id="44" name="타원 43"/>
            <p:cNvSpPr/>
            <p:nvPr/>
          </p:nvSpPr>
          <p:spPr>
            <a:xfrm>
              <a:off x="9186643" y="3092562"/>
              <a:ext cx="1744192" cy="1738330"/>
            </a:xfrm>
            <a:prstGeom prst="ellips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9791679" y="3375338"/>
              <a:ext cx="60946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u="sng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한컴 윤체 L" panose="02020603020101020101" pitchFamily="18" charset="-127"/>
                  <a:ea typeface="한컴 윤체 L" panose="02020603020101020101" pitchFamily="18" charset="-127"/>
                </a:rPr>
                <a:t>Part7.</a:t>
              </a:r>
              <a:endParaRPr lang="ko-KR" altLang="en-US" sz="1200" u="sng" dirty="0">
                <a:solidFill>
                  <a:schemeClr val="bg1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9422378" y="3652337"/>
              <a:ext cx="130035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한컴 윤체 L" panose="02020603020101020101" pitchFamily="18" charset="-127"/>
                  <a:ea typeface="한컴 윤체 L" panose="02020603020101020101" pitchFamily="18" charset="-127"/>
                </a:rPr>
                <a:t>추후 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한컴 윤체 L" panose="02020603020101020101" pitchFamily="18" charset="-127"/>
                  <a:ea typeface="한컴 윤체 L" panose="02020603020101020101" pitchFamily="18" charset="-127"/>
                </a:rPr>
                <a:t>프로젝트</a:t>
              </a:r>
              <a:endParaRPr lang="en-US" altLang="ko-KR" sz="1600" b="1" dirty="0" smtClean="0">
                <a:solidFill>
                  <a:schemeClr val="bg1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endParaRPr>
            </a:p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  <a:latin typeface="한컴 윤체 L" panose="02020603020101020101" pitchFamily="18" charset="-127"/>
                  <a:ea typeface="한컴 윤체 L" panose="02020603020101020101" pitchFamily="18" charset="-127"/>
                </a:rPr>
                <a:t>활용방안</a:t>
              </a:r>
              <a:endParaRPr lang="en-US" altLang="ko-KR" sz="1600" b="1" dirty="0" smtClean="0">
                <a:solidFill>
                  <a:schemeClr val="bg1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endParaRPr>
            </a:p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  <a:latin typeface="한컴 윤체 L" panose="02020603020101020101" pitchFamily="18" charset="-127"/>
                  <a:ea typeface="한컴 윤체 L" panose="02020603020101020101" pitchFamily="18" charset="-127"/>
                </a:rPr>
                <a:t>및</a:t>
              </a:r>
              <a:endParaRPr lang="en-US" altLang="ko-KR" sz="1600" b="1" dirty="0" smtClean="0">
                <a:solidFill>
                  <a:schemeClr val="bg1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endParaRPr>
            </a:p>
            <a:p>
              <a:pPr algn="ctr"/>
              <a:r>
                <a:rPr lang="ko-KR" altLang="en-US" sz="1600" b="1" dirty="0" err="1" smtClean="0">
                  <a:solidFill>
                    <a:schemeClr val="bg1"/>
                  </a:solidFill>
                  <a:latin typeface="한컴 윤체 L" panose="02020603020101020101" pitchFamily="18" charset="-127"/>
                  <a:ea typeface="한컴 윤체 L" panose="02020603020101020101" pitchFamily="18" charset="-127"/>
                </a:rPr>
                <a:t>보안점</a:t>
              </a:r>
              <a:endParaRPr lang="ko-KR" altLang="en-US" sz="1600" b="1" dirty="0">
                <a:solidFill>
                  <a:schemeClr val="bg1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endParaRPr>
            </a:p>
            <a:p>
              <a:pPr algn="ctr"/>
              <a:endParaRPr lang="ko-KR" altLang="en-US" sz="1600" b="1" dirty="0" smtClean="0">
                <a:solidFill>
                  <a:schemeClr val="bg1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endParaRPr>
            </a:p>
          </p:txBody>
        </p:sp>
      </p:grpSp>
      <p:sp>
        <p:nvSpPr>
          <p:cNvPr id="30" name="타원 29"/>
          <p:cNvSpPr/>
          <p:nvPr/>
        </p:nvSpPr>
        <p:spPr>
          <a:xfrm>
            <a:off x="7744592" y="2572911"/>
            <a:ext cx="1744192" cy="1738330"/>
          </a:xfrm>
          <a:prstGeom prst="ellipse">
            <a:avLst/>
          </a:prstGeom>
          <a:solidFill>
            <a:srgbClr val="4E5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311947" y="2879958"/>
            <a:ext cx="609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u="sng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한컴 윤체 L" panose="02020603020101020101" pitchFamily="18" charset="-127"/>
                <a:ea typeface="한컴 윤체 L" panose="02020603020101020101" pitchFamily="18" charset="-127"/>
              </a:rPr>
              <a:t>Part8.</a:t>
            </a:r>
            <a:endParaRPr lang="ko-KR" altLang="en-US" sz="1200" u="sng" dirty="0">
              <a:solidFill>
                <a:schemeClr val="bg1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141228" y="3148237"/>
            <a:ext cx="950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질의 응답</a:t>
            </a:r>
            <a:endParaRPr lang="ko-KR" altLang="en-US" sz="1600" b="1" dirty="0" smtClean="0">
              <a:solidFill>
                <a:schemeClr val="bg1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785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시현</a:t>
            </a:r>
            <a:endParaRPr lang="ko-KR" altLang="en-US" dirty="0"/>
          </a:p>
        </p:txBody>
      </p:sp>
      <p:pic>
        <p:nvPicPr>
          <p:cNvPr id="6" name="산출.gi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2437" y="1033952"/>
            <a:ext cx="6280394" cy="4642173"/>
          </a:xfrm>
        </p:spPr>
      </p:pic>
      <p:sp>
        <p:nvSpPr>
          <p:cNvPr id="9" name="TextBox 8"/>
          <p:cNvSpPr txBox="1"/>
          <p:nvPr/>
        </p:nvSpPr>
        <p:spPr>
          <a:xfrm>
            <a:off x="7870092" y="1195754"/>
            <a:ext cx="2876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http://</a:t>
            </a:r>
            <a:r>
              <a:rPr lang="en-US" altLang="ko-KR" dirty="0" smtClean="0"/>
              <a:t>220.79.177.236/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92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추후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</a:t>
            </a:r>
            <a:r>
              <a:rPr lang="ko-KR" altLang="en-US" dirty="0"/>
              <a:t>트 </a:t>
            </a:r>
            <a:r>
              <a:rPr lang="ko-KR" altLang="en-US" dirty="0" err="1" smtClean="0"/>
              <a:t>보안점</a:t>
            </a:r>
            <a:r>
              <a:rPr lang="ko-KR" altLang="en-US" dirty="0" smtClean="0"/>
              <a:t> 및 </a:t>
            </a:r>
            <a:r>
              <a:rPr lang="ko-KR" altLang="en-US" dirty="0"/>
              <a:t>활용 </a:t>
            </a:r>
            <a:r>
              <a:rPr lang="ko-KR" altLang="en-US" dirty="0" smtClean="0"/>
              <a:t>방안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퍼포먼</a:t>
            </a:r>
            <a:r>
              <a:rPr lang="ko-KR" altLang="en-US" dirty="0" err="1"/>
              <a:t>스</a:t>
            </a:r>
            <a:r>
              <a:rPr lang="ko-KR" altLang="en-US" dirty="0"/>
              <a:t> </a:t>
            </a:r>
            <a:r>
              <a:rPr lang="ko-KR" altLang="en-US" dirty="0" smtClean="0"/>
              <a:t> 상향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자연어 처리 보완</a:t>
            </a:r>
            <a:endParaRPr lang="en-US" altLang="ko-KR" dirty="0" smtClean="0"/>
          </a:p>
          <a:p>
            <a:pPr marL="685800" lvl="2">
              <a:spcBef>
                <a:spcPts val="1000"/>
              </a:spcBef>
            </a:pPr>
            <a:r>
              <a:rPr lang="ko-KR" altLang="en-US" dirty="0" smtClean="0"/>
              <a:t>단어 사전 구축 </a:t>
            </a:r>
            <a:r>
              <a:rPr lang="en-US" altLang="ko-KR" dirty="0" smtClean="0"/>
              <a:t>+ </a:t>
            </a:r>
            <a:r>
              <a:rPr lang="ko-KR" altLang="en-US" dirty="0" smtClean="0"/>
              <a:t>형태소</a:t>
            </a:r>
            <a:endParaRPr lang="en-US" altLang="ko-KR" dirty="0" smtClean="0"/>
          </a:p>
          <a:p>
            <a:pPr marL="685800" lvl="2">
              <a:spcBef>
                <a:spcPts val="1000"/>
              </a:spcBef>
            </a:pPr>
            <a:endParaRPr lang="en-US" altLang="ko-KR" dirty="0" smtClean="0"/>
          </a:p>
          <a:p>
            <a:r>
              <a:rPr lang="ko-KR" altLang="en-US" dirty="0" smtClean="0"/>
              <a:t>키워</a:t>
            </a:r>
            <a:r>
              <a:rPr lang="ko-KR" altLang="en-US" dirty="0"/>
              <a:t>드 </a:t>
            </a:r>
            <a:r>
              <a:rPr lang="ko-KR" altLang="en-US" dirty="0" smtClean="0"/>
              <a:t>분석 및 감정분석 추가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2381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질의 응답 및 마무리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650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개요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방대</a:t>
            </a:r>
            <a:r>
              <a:rPr lang="ko-KR" altLang="en-US" dirty="0"/>
              <a:t>한 </a:t>
            </a:r>
            <a:r>
              <a:rPr lang="ko-KR" altLang="en-US" dirty="0" smtClean="0"/>
              <a:t>양의 데이터가 쌓여가면서 그 데이터를 정리하고 활용할 방법이 매우 중요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자연어 처리를 활용한 텍스트 데이터의 연구 진행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작품 선정 배경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</a:t>
            </a:r>
            <a:r>
              <a:rPr lang="ko-KR" altLang="en-US" dirty="0"/>
              <a:t>존 </a:t>
            </a:r>
            <a:r>
              <a:rPr lang="ko-KR" altLang="en-US" dirty="0" smtClean="0"/>
              <a:t>자연</a:t>
            </a:r>
            <a:r>
              <a:rPr lang="ko-KR" altLang="en-US" dirty="0"/>
              <a:t>어 </a:t>
            </a:r>
            <a:r>
              <a:rPr lang="ko-KR" altLang="en-US" dirty="0" smtClean="0"/>
              <a:t>처리에 어려움이 있음</a:t>
            </a:r>
            <a:endParaRPr lang="en-US" altLang="ko-KR" dirty="0"/>
          </a:p>
          <a:p>
            <a:pPr lvl="1"/>
            <a:r>
              <a:rPr lang="ko-KR" altLang="en-US" dirty="0"/>
              <a:t>일반적으로 사용하는 </a:t>
            </a:r>
            <a:r>
              <a:rPr lang="en-US" altLang="ko-KR" dirty="0" err="1" smtClean="0"/>
              <a:t>KoNLPy</a:t>
            </a:r>
            <a:r>
              <a:rPr lang="ko-KR" altLang="en-US" dirty="0" smtClean="0"/>
              <a:t> </a:t>
            </a:r>
            <a:r>
              <a:rPr lang="ko-KR" altLang="en-US" dirty="0"/>
              <a:t>사용시 새롭게 생산된 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  </a:t>
            </a:r>
            <a:r>
              <a:rPr lang="ko-KR" altLang="en-US" sz="1100" dirty="0" smtClean="0"/>
              <a:t> </a:t>
            </a:r>
            <a:r>
              <a:rPr lang="ko-KR" altLang="en-US" sz="800" dirty="0" smtClean="0"/>
              <a:t> </a:t>
            </a:r>
            <a:r>
              <a:rPr lang="ko-KR" altLang="en-US" dirty="0" smtClean="0"/>
              <a:t>단어들을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인식하지 </a:t>
            </a:r>
            <a:r>
              <a:rPr lang="ko-KR" altLang="en-US" dirty="0"/>
              <a:t>못하는 문제점 </a:t>
            </a:r>
            <a:r>
              <a:rPr lang="ko-KR" altLang="en-US" dirty="0" smtClean="0"/>
              <a:t>존재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기업들의 경우 자체적인 단어사전을 구축하여 </a:t>
            </a:r>
            <a:r>
              <a:rPr lang="ko-KR" altLang="en-US" dirty="0" err="1" smtClean="0"/>
              <a:t>마이닝</a:t>
            </a:r>
            <a:r>
              <a:rPr lang="ko-KR" altLang="en-US" dirty="0" smtClean="0"/>
              <a:t> 진행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645" y="2457791"/>
            <a:ext cx="4639036" cy="26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6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68" y="1832005"/>
            <a:ext cx="4229300" cy="29041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19261" y="1832005"/>
            <a:ext cx="53379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dirty="0" smtClean="0"/>
              <a:t>DB</a:t>
            </a:r>
            <a:r>
              <a:rPr lang="ko-KR" altLang="en-US" dirty="0" smtClean="0"/>
              <a:t>의 정형화된 데이터를 대상으로 처리</a:t>
            </a:r>
            <a:endParaRPr lang="en-US" altLang="ko-KR" dirty="0" smtClean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dirty="0" smtClean="0"/>
              <a:t>적용될 </a:t>
            </a:r>
            <a:r>
              <a:rPr lang="ko-KR" altLang="en-US" dirty="0"/>
              <a:t>데이터가 정확하고 </a:t>
            </a:r>
            <a:r>
              <a:rPr lang="ko-KR" altLang="en-US" dirty="0" smtClean="0"/>
              <a:t>표준화되어야 하며</a:t>
            </a:r>
            <a:r>
              <a:rPr lang="en-US" altLang="ko-KR" dirty="0"/>
              <a:t>, </a:t>
            </a:r>
            <a:r>
              <a:rPr lang="ko-KR" altLang="en-US" dirty="0"/>
              <a:t>구조화가 잘 되어진 후에야 비로서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dirty="0" smtClean="0"/>
              <a:t>오늘날 </a:t>
            </a:r>
            <a:r>
              <a:rPr lang="ko-KR" altLang="en-US" dirty="0"/>
              <a:t>사용하는 대다수의 정보는 확실히 구조가 잡히지 않은 텍스트의 형태로 존재하기 때문에 자연어로 된 텍스트 문서의 자동화되고 지능적인 분석은 매우 </a:t>
            </a:r>
            <a:r>
              <a:rPr lang="ko-KR" altLang="en-US" dirty="0" smtClean="0"/>
              <a:t>중요</a:t>
            </a:r>
            <a:endParaRPr lang="en-US" altLang="ko-KR" dirty="0" smtClean="0"/>
          </a:p>
          <a:p>
            <a:pPr>
              <a:buClr>
                <a:schemeClr val="accent1"/>
              </a:buClr>
            </a:pPr>
            <a:endParaRPr lang="en-US" altLang="ko-KR" dirty="0" smtClean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98768" y="1094154"/>
            <a:ext cx="5025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VS </a:t>
            </a:r>
            <a:r>
              <a:rPr lang="ko-KR" altLang="en-US" sz="2000" dirty="0" smtClean="0"/>
              <a:t>데이터 </a:t>
            </a:r>
            <a:r>
              <a:rPr lang="ko-KR" altLang="en-US" sz="2000" dirty="0" err="1"/>
              <a:t>마이닝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196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개발도구 및 라이브러리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개발도구</a:t>
            </a:r>
            <a:endParaRPr lang="en-US" altLang="ko-KR" dirty="0" smtClean="0"/>
          </a:p>
          <a:p>
            <a:pPr lvl="1"/>
            <a:r>
              <a:rPr lang="en-US" altLang="ko-KR" dirty="0" smtClean="0">
                <a:latin typeface="+mn-ea"/>
              </a:rPr>
              <a:t>language</a:t>
            </a:r>
          </a:p>
          <a:p>
            <a:pPr lvl="2"/>
            <a:r>
              <a:rPr lang="en-US" altLang="ko-KR" dirty="0" smtClean="0">
                <a:latin typeface="+mn-ea"/>
              </a:rPr>
              <a:t>Python3(Anaconda)</a:t>
            </a:r>
          </a:p>
          <a:p>
            <a:pPr lvl="2"/>
            <a:r>
              <a:rPr lang="en-US" altLang="ko-KR" dirty="0" smtClean="0">
                <a:latin typeface="+mn-ea"/>
              </a:rPr>
              <a:t>Linux</a:t>
            </a:r>
          </a:p>
          <a:p>
            <a:pPr lvl="1"/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server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en-US" altLang="ko-KR" dirty="0" smtClean="0">
                <a:latin typeface="+mn-ea"/>
              </a:rPr>
              <a:t>CentOS7</a:t>
            </a:r>
          </a:p>
          <a:p>
            <a:pPr lvl="2"/>
            <a:r>
              <a:rPr lang="en-US" altLang="ko-KR" dirty="0" smtClean="0">
                <a:latin typeface="+mn-ea"/>
              </a:rPr>
              <a:t>Web ( Nginx, </a:t>
            </a:r>
            <a:r>
              <a:rPr lang="en-US" altLang="ko-KR" dirty="0" err="1" smtClean="0">
                <a:latin typeface="+mn-ea"/>
              </a:rPr>
              <a:t>uWSGI</a:t>
            </a:r>
            <a:r>
              <a:rPr lang="en-US" altLang="ko-KR" dirty="0" smtClean="0">
                <a:latin typeface="+mn-ea"/>
              </a:rPr>
              <a:t> )</a:t>
            </a:r>
          </a:p>
          <a:p>
            <a:pPr lvl="1"/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Version control</a:t>
            </a:r>
          </a:p>
          <a:p>
            <a:pPr lvl="2"/>
            <a:r>
              <a:rPr lang="en-US" altLang="ko-KR" dirty="0" err="1" smtClean="0">
                <a:latin typeface="+mn-ea"/>
              </a:rPr>
              <a:t>Github</a:t>
            </a:r>
            <a:endParaRPr lang="en-US" altLang="ko-KR" dirty="0" smtClean="0">
              <a:latin typeface="+mn-ea"/>
            </a:endParaRPr>
          </a:p>
          <a:p>
            <a:pPr marL="914400" lvl="2" indent="0">
              <a:buNone/>
            </a:pP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tools</a:t>
            </a:r>
          </a:p>
          <a:p>
            <a:pPr lvl="2"/>
            <a:r>
              <a:rPr lang="en-US" altLang="ko-KR" dirty="0" err="1" smtClean="0">
                <a:latin typeface="+mn-ea"/>
              </a:rPr>
              <a:t>Pycharm</a:t>
            </a:r>
            <a:r>
              <a:rPr lang="en-US" altLang="ko-KR" dirty="0" smtClean="0">
                <a:latin typeface="+mn-ea"/>
              </a:rPr>
              <a:t>, </a:t>
            </a:r>
            <a:r>
              <a:rPr lang="en-US" altLang="ko-KR" dirty="0" err="1" smtClean="0">
                <a:latin typeface="+mn-ea"/>
              </a:rPr>
              <a:t>PuTTY</a:t>
            </a:r>
            <a:r>
              <a:rPr lang="en-US" altLang="ko-KR" dirty="0" smtClean="0">
                <a:latin typeface="+mn-ea"/>
              </a:rPr>
              <a:t>, </a:t>
            </a:r>
            <a:r>
              <a:rPr lang="en-US" altLang="ko-KR" dirty="0">
                <a:latin typeface="+mn-ea"/>
              </a:rPr>
              <a:t>F</a:t>
            </a:r>
            <a:r>
              <a:rPr lang="en-US" altLang="ko-KR" dirty="0" smtClean="0">
                <a:latin typeface="+mn-ea"/>
              </a:rPr>
              <a:t>ileZilla</a:t>
            </a:r>
          </a:p>
          <a:p>
            <a:pPr marL="0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577" y="1176792"/>
            <a:ext cx="2069160" cy="11335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285" y="2234317"/>
            <a:ext cx="3025907" cy="10212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86" y="4265667"/>
            <a:ext cx="1506980" cy="15069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628" y="3255561"/>
            <a:ext cx="3462132" cy="12809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853" y="4363706"/>
            <a:ext cx="1335943" cy="13359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316" y="2600910"/>
            <a:ext cx="2364259" cy="8404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316" y="1728072"/>
            <a:ext cx="2531470" cy="5823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766" y="4351185"/>
            <a:ext cx="1348464" cy="134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개발도구 및 라이브러리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lvl="1"/>
            <a:r>
              <a:rPr lang="en-US" altLang="ko-KR" dirty="0">
                <a:latin typeface="+mn-ea"/>
              </a:rPr>
              <a:t>C</a:t>
            </a:r>
            <a:r>
              <a:rPr lang="en-US" altLang="ko-KR" dirty="0" smtClean="0">
                <a:latin typeface="+mn-ea"/>
              </a:rPr>
              <a:t>rawler</a:t>
            </a:r>
          </a:p>
          <a:p>
            <a:pPr lvl="2"/>
            <a:r>
              <a:rPr lang="en-US" altLang="ko-KR" dirty="0" smtClean="0">
                <a:latin typeface="+mn-ea"/>
              </a:rPr>
              <a:t>beatifulSoup4, Selenium</a:t>
            </a:r>
          </a:p>
          <a:p>
            <a:pPr lvl="1"/>
            <a:r>
              <a:rPr lang="en-US" altLang="ko-KR" dirty="0" smtClean="0">
                <a:latin typeface="+mn-ea"/>
              </a:rPr>
              <a:t>NLP system lib</a:t>
            </a:r>
          </a:p>
          <a:p>
            <a:pPr lvl="2"/>
            <a:r>
              <a:rPr lang="en-US" altLang="ko-KR" dirty="0" err="1" smtClean="0">
                <a:latin typeface="+mn-ea"/>
              </a:rPr>
              <a:t>Mecab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Machine &amp; Deep learning</a:t>
            </a:r>
          </a:p>
          <a:p>
            <a:pPr lvl="2"/>
            <a:r>
              <a:rPr lang="en-US" altLang="ko-KR" dirty="0" err="1" smtClean="0">
                <a:latin typeface="+mn-ea"/>
              </a:rPr>
              <a:t>Scikit</a:t>
            </a:r>
            <a:r>
              <a:rPr lang="en-US" altLang="ko-KR" dirty="0" smtClean="0">
                <a:latin typeface="+mn-ea"/>
              </a:rPr>
              <a:t> - learn , </a:t>
            </a:r>
            <a:r>
              <a:rPr lang="en-US" altLang="ko-KR" dirty="0" err="1" smtClean="0">
                <a:latin typeface="+mn-ea"/>
              </a:rPr>
              <a:t>keras</a:t>
            </a:r>
            <a:r>
              <a:rPr lang="en-US" altLang="ko-KR" dirty="0" smtClean="0">
                <a:latin typeface="+mn-ea"/>
              </a:rPr>
              <a:t>(</a:t>
            </a:r>
            <a:r>
              <a:rPr lang="en-US" altLang="ko-KR" dirty="0" err="1" smtClean="0">
                <a:latin typeface="+mn-ea"/>
              </a:rPr>
              <a:t>tensorflow</a:t>
            </a:r>
            <a:r>
              <a:rPr lang="en-US" altLang="ko-KR" dirty="0" smtClean="0">
                <a:latin typeface="+mn-ea"/>
              </a:rPr>
              <a:t> backend)</a:t>
            </a:r>
          </a:p>
          <a:p>
            <a:pPr lvl="1"/>
            <a:r>
              <a:rPr lang="en-US" altLang="ko-KR" dirty="0" smtClean="0">
                <a:latin typeface="+mn-ea"/>
              </a:rPr>
              <a:t>Word to vector</a:t>
            </a:r>
          </a:p>
          <a:p>
            <a:pPr lvl="2"/>
            <a:r>
              <a:rPr lang="en-US" altLang="ko-KR" dirty="0" smtClean="0">
                <a:latin typeface="+mn-ea"/>
              </a:rPr>
              <a:t>word2vec</a:t>
            </a:r>
          </a:p>
          <a:p>
            <a:pPr lvl="1"/>
            <a:r>
              <a:rPr lang="en-US" altLang="ko-KR" dirty="0" smtClean="0">
                <a:latin typeface="+mn-ea"/>
              </a:rPr>
              <a:t>Data preprocessing &amp; visualization</a:t>
            </a:r>
          </a:p>
          <a:p>
            <a:pPr lvl="2"/>
            <a:r>
              <a:rPr lang="en-US" altLang="ko-KR" dirty="0" smtClean="0">
                <a:latin typeface="+mn-ea"/>
              </a:rPr>
              <a:t>Pandas, </a:t>
            </a:r>
            <a:r>
              <a:rPr lang="en-US" altLang="ko-KR" dirty="0" err="1" smtClean="0">
                <a:latin typeface="+mn-ea"/>
              </a:rPr>
              <a:t>NumPy</a:t>
            </a:r>
            <a:r>
              <a:rPr lang="en-US" altLang="ko-KR" dirty="0" smtClean="0">
                <a:latin typeface="+mn-ea"/>
              </a:rPr>
              <a:t>, </a:t>
            </a:r>
            <a:r>
              <a:rPr lang="en-US" altLang="ko-KR" dirty="0" err="1" smtClean="0">
                <a:latin typeface="+mn-ea"/>
              </a:rPr>
              <a:t>Json</a:t>
            </a:r>
            <a:r>
              <a:rPr lang="en-US" altLang="ko-KR" dirty="0" smtClean="0">
                <a:latin typeface="+mn-ea"/>
              </a:rPr>
              <a:t>, </a:t>
            </a:r>
            <a:r>
              <a:rPr lang="en-US" altLang="ko-KR" dirty="0" err="1" smtClean="0">
                <a:latin typeface="+mn-ea"/>
              </a:rPr>
              <a:t>Matplot</a:t>
            </a:r>
            <a:r>
              <a:rPr lang="en-US" altLang="ko-KR" dirty="0" smtClean="0">
                <a:latin typeface="+mn-ea"/>
              </a:rPr>
              <a:t> lib </a:t>
            </a:r>
          </a:p>
        </p:txBody>
      </p:sp>
    </p:spTree>
    <p:extLst>
      <p:ext uri="{BB962C8B-B14F-4D97-AF65-F5344CB8AC3E}">
        <p14:creationId xmlns:p14="http://schemas.microsoft.com/office/powerpoint/2010/main" val="310057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범위 및 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7342" y="979458"/>
            <a:ext cx="4977212" cy="4959177"/>
          </a:xfrm>
        </p:spPr>
        <p:txBody>
          <a:bodyPr>
            <a:normAutofit/>
          </a:bodyPr>
          <a:lstStyle/>
          <a:p>
            <a:pPr lvl="1"/>
            <a:r>
              <a:rPr lang="ko-KR" altLang="en-US" sz="2400" dirty="0" smtClean="0">
                <a:latin typeface="+mn-ea"/>
              </a:rPr>
              <a:t>구현 범위</a:t>
            </a:r>
            <a:endParaRPr lang="en-US" altLang="ko-KR" sz="2400" dirty="0">
              <a:latin typeface="+mn-ea"/>
            </a:endParaRPr>
          </a:p>
          <a:p>
            <a:pPr lvl="2"/>
            <a:r>
              <a:rPr lang="ko-KR" altLang="en-US" sz="2100" dirty="0" err="1" smtClean="0">
                <a:latin typeface="+mn-ea"/>
              </a:rPr>
              <a:t>네이버</a:t>
            </a:r>
            <a:r>
              <a:rPr lang="ko-KR" altLang="en-US" sz="2100" dirty="0" smtClean="0">
                <a:latin typeface="+mn-ea"/>
              </a:rPr>
              <a:t> 기사 </a:t>
            </a:r>
            <a:r>
              <a:rPr lang="ko-KR" altLang="en-US" sz="2100" dirty="0" err="1" smtClean="0">
                <a:latin typeface="+mn-ea"/>
              </a:rPr>
              <a:t>크롤</a:t>
            </a:r>
            <a:r>
              <a:rPr lang="ko-KR" altLang="en-US" sz="2100" dirty="0" err="1">
                <a:latin typeface="+mn-ea"/>
              </a:rPr>
              <a:t>러</a:t>
            </a:r>
            <a:r>
              <a:rPr lang="ko-KR" altLang="en-US" sz="2100" dirty="0">
                <a:latin typeface="+mn-ea"/>
              </a:rPr>
              <a:t> </a:t>
            </a:r>
            <a:r>
              <a:rPr lang="ko-KR" altLang="en-US" sz="2100" dirty="0" smtClean="0">
                <a:latin typeface="+mn-ea"/>
              </a:rPr>
              <a:t>제작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ko-KR" altLang="en-US" sz="2100" dirty="0" smtClean="0">
                <a:latin typeface="+mn-ea"/>
              </a:rPr>
              <a:t>단어사</a:t>
            </a:r>
            <a:r>
              <a:rPr lang="ko-KR" altLang="en-US" sz="2100" dirty="0">
                <a:latin typeface="+mn-ea"/>
              </a:rPr>
              <a:t>전 </a:t>
            </a:r>
            <a:r>
              <a:rPr lang="ko-KR" altLang="en-US" sz="2100" dirty="0" smtClean="0">
                <a:latin typeface="+mn-ea"/>
              </a:rPr>
              <a:t>제작</a:t>
            </a:r>
            <a:endParaRPr lang="en-US" altLang="ko-KR" sz="1900" dirty="0" smtClean="0">
              <a:latin typeface="+mn-ea"/>
            </a:endParaRPr>
          </a:p>
          <a:p>
            <a:pPr lvl="2"/>
            <a:r>
              <a:rPr lang="ko-KR" altLang="en-US" sz="2100" dirty="0" smtClean="0">
                <a:latin typeface="+mn-ea"/>
              </a:rPr>
              <a:t>형태소 분석</a:t>
            </a:r>
            <a:endParaRPr lang="en-US" altLang="ko-KR" sz="2100" dirty="0" smtClean="0">
              <a:latin typeface="+mn-ea"/>
            </a:endParaRPr>
          </a:p>
          <a:p>
            <a:pPr lvl="2"/>
            <a:r>
              <a:rPr lang="ko-KR" altLang="en-US" sz="2100" dirty="0" smtClean="0">
                <a:latin typeface="+mn-ea"/>
              </a:rPr>
              <a:t>분류 모델</a:t>
            </a:r>
            <a:endParaRPr lang="en-US" altLang="ko-KR" sz="1900" dirty="0">
              <a:latin typeface="+mn-ea"/>
            </a:endParaRPr>
          </a:p>
          <a:p>
            <a:pPr lvl="2"/>
            <a:r>
              <a:rPr lang="en-US" altLang="ko-KR" sz="2100" dirty="0" err="1" smtClean="0">
                <a:latin typeface="+mn-ea"/>
              </a:rPr>
              <a:t>Tf</a:t>
            </a:r>
            <a:r>
              <a:rPr lang="en-US" altLang="ko-KR" sz="2100" dirty="0" smtClean="0">
                <a:latin typeface="+mn-ea"/>
              </a:rPr>
              <a:t> - </a:t>
            </a:r>
            <a:r>
              <a:rPr lang="en-US" altLang="ko-KR" sz="2100" dirty="0" err="1" smtClean="0">
                <a:latin typeface="+mn-ea"/>
              </a:rPr>
              <a:t>idf</a:t>
            </a:r>
            <a:endParaRPr lang="en-US" altLang="ko-KR" sz="2100" dirty="0" smtClean="0">
              <a:latin typeface="+mn-ea"/>
            </a:endParaRPr>
          </a:p>
          <a:p>
            <a:pPr lvl="2"/>
            <a:r>
              <a:rPr lang="en-US" altLang="ko-KR" sz="2100" dirty="0" smtClean="0">
                <a:latin typeface="+mn-ea"/>
              </a:rPr>
              <a:t>word2vec</a:t>
            </a:r>
          </a:p>
          <a:p>
            <a:pPr lvl="2"/>
            <a:r>
              <a:rPr lang="en-US" altLang="ko-KR" sz="2100" dirty="0" smtClean="0">
                <a:latin typeface="+mn-ea"/>
              </a:rPr>
              <a:t>Server </a:t>
            </a:r>
            <a:r>
              <a:rPr lang="ko-KR" altLang="en-US" sz="2100" dirty="0" smtClean="0">
                <a:latin typeface="+mn-ea"/>
              </a:rPr>
              <a:t>구현</a:t>
            </a:r>
            <a:endParaRPr lang="en-US" altLang="ko-KR" sz="2100" dirty="0" smtClean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554" y="606596"/>
            <a:ext cx="4902059" cy="490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1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범위 및 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82972" y="1071515"/>
            <a:ext cx="6426866" cy="4959177"/>
          </a:xfrm>
        </p:spPr>
        <p:txBody>
          <a:bodyPr>
            <a:normAutofit/>
          </a:bodyPr>
          <a:lstStyle/>
          <a:p>
            <a:pPr lvl="1"/>
            <a:r>
              <a:rPr lang="ko-KR" altLang="en-US" sz="2400" dirty="0" smtClean="0">
                <a:latin typeface="+mn-ea"/>
              </a:rPr>
              <a:t>구현 목표</a:t>
            </a:r>
            <a:endParaRPr lang="en-US" altLang="ko-KR" sz="2400" dirty="0">
              <a:latin typeface="+mn-ea"/>
            </a:endParaRPr>
          </a:p>
          <a:p>
            <a:pPr lvl="2"/>
            <a:r>
              <a:rPr lang="ko-KR" altLang="en-US" sz="2100" dirty="0">
                <a:latin typeface="+mn-ea"/>
              </a:rPr>
              <a:t>기사</a:t>
            </a:r>
            <a:r>
              <a:rPr lang="en-US" altLang="ko-KR" sz="2100" dirty="0">
                <a:latin typeface="+mn-ea"/>
              </a:rPr>
              <a:t>(text)</a:t>
            </a:r>
            <a:r>
              <a:rPr lang="ko-KR" altLang="en-US" sz="2100" dirty="0">
                <a:latin typeface="+mn-ea"/>
              </a:rPr>
              <a:t>에 </a:t>
            </a:r>
            <a:r>
              <a:rPr lang="ko-KR" altLang="en-US" sz="2100" dirty="0" smtClean="0">
                <a:latin typeface="+mn-ea"/>
              </a:rPr>
              <a:t>대한 형태소 분석</a:t>
            </a:r>
            <a:endParaRPr lang="en-US" altLang="ko-KR" sz="2100" dirty="0" smtClean="0">
              <a:latin typeface="+mn-ea"/>
            </a:endParaRPr>
          </a:p>
          <a:p>
            <a:pPr lvl="2"/>
            <a:r>
              <a:rPr lang="ko-KR" altLang="en-US" sz="2100" dirty="0" smtClean="0">
                <a:latin typeface="+mn-ea"/>
              </a:rPr>
              <a:t>기사</a:t>
            </a:r>
            <a:r>
              <a:rPr lang="en-US" altLang="ko-KR" sz="2100" dirty="0" smtClean="0">
                <a:latin typeface="+mn-ea"/>
              </a:rPr>
              <a:t>(text)</a:t>
            </a:r>
            <a:r>
              <a:rPr lang="ko-KR" altLang="en-US" sz="2100" dirty="0">
                <a:latin typeface="+mn-ea"/>
              </a:rPr>
              <a:t>에 </a:t>
            </a:r>
            <a:r>
              <a:rPr lang="ko-KR" altLang="en-US" sz="2100" dirty="0" smtClean="0">
                <a:latin typeface="+mn-ea"/>
              </a:rPr>
              <a:t>대한 카테고리 분류</a:t>
            </a:r>
            <a:endParaRPr lang="en-US" altLang="ko-KR" sz="2100" dirty="0">
              <a:latin typeface="+mn-ea"/>
            </a:endParaRPr>
          </a:p>
          <a:p>
            <a:pPr lvl="2"/>
            <a:r>
              <a:rPr lang="ko-KR" altLang="en-US" sz="2100" dirty="0">
                <a:latin typeface="+mn-ea"/>
              </a:rPr>
              <a:t>기사</a:t>
            </a:r>
            <a:r>
              <a:rPr lang="en-US" altLang="ko-KR" sz="2100" dirty="0">
                <a:latin typeface="+mn-ea"/>
              </a:rPr>
              <a:t>(text)</a:t>
            </a:r>
            <a:r>
              <a:rPr lang="ko-KR" altLang="en-US" sz="2100" dirty="0">
                <a:latin typeface="+mn-ea"/>
              </a:rPr>
              <a:t>에 대한 </a:t>
            </a:r>
            <a:r>
              <a:rPr lang="ko-KR" altLang="en-US" sz="2100" dirty="0" smtClean="0">
                <a:latin typeface="+mn-ea"/>
              </a:rPr>
              <a:t>핵심단어</a:t>
            </a:r>
            <a:r>
              <a:rPr lang="en-US" altLang="ko-KR" sz="2100" dirty="0" smtClean="0">
                <a:latin typeface="+mn-ea"/>
              </a:rPr>
              <a:t> </a:t>
            </a:r>
            <a:r>
              <a:rPr lang="ko-KR" altLang="en-US" sz="2100" dirty="0" smtClean="0">
                <a:latin typeface="+mn-ea"/>
              </a:rPr>
              <a:t>출력</a:t>
            </a:r>
            <a:endParaRPr lang="en-US" altLang="ko-KR" sz="2100" dirty="0" smtClean="0">
              <a:latin typeface="+mn-ea"/>
            </a:endParaRPr>
          </a:p>
          <a:p>
            <a:pPr lvl="2"/>
            <a:r>
              <a:rPr lang="ko-KR" altLang="en-US" sz="2100" dirty="0" smtClean="0">
                <a:latin typeface="+mn-ea"/>
              </a:rPr>
              <a:t>핵심단어에 대한 연관단어 출력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37" y="1071515"/>
            <a:ext cx="5433509" cy="400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7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Flow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Data Flow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339" y="726831"/>
            <a:ext cx="8456652" cy="53330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78033" y="2469769"/>
            <a:ext cx="72683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/>
              <a:t>DB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61380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Gallery" id="{BBFCD31E-59A1-489D-B089-A3EAD7CAE12E}" vid="{AC464412-510E-4F2B-8947-A0DDBD02899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TM10001114[[fn=갤러리]]</Template>
  <TotalTime>1899</TotalTime>
  <Words>1001</Words>
  <Application>Microsoft Office PowerPoint</Application>
  <PresentationFormat>사용자 지정</PresentationFormat>
  <Paragraphs>339</Paragraphs>
  <Slides>22</Slides>
  <Notes>11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Gallery</vt:lpstr>
      <vt:lpstr>딥러닝을 이용한 한국어 기반 텍스트 마이닝</vt:lpstr>
      <vt:lpstr>PowerPoint 프레젠테이션</vt:lpstr>
      <vt:lpstr>개요</vt:lpstr>
      <vt:lpstr>개요</vt:lpstr>
      <vt:lpstr>개발도구 및 라이브러리</vt:lpstr>
      <vt:lpstr>개발도구 및 라이브러리</vt:lpstr>
      <vt:lpstr>구현 범위 및 목표</vt:lpstr>
      <vt:lpstr>구현 범위 및 목표</vt:lpstr>
      <vt:lpstr>Data Flow</vt:lpstr>
      <vt:lpstr>구현 내용</vt:lpstr>
      <vt:lpstr>구현 내용</vt:lpstr>
      <vt:lpstr>구현 내용</vt:lpstr>
      <vt:lpstr>구현 내용</vt:lpstr>
      <vt:lpstr>RNN - LSTM</vt:lpstr>
      <vt:lpstr>구현 내용</vt:lpstr>
      <vt:lpstr>Scikit – learn </vt:lpstr>
      <vt:lpstr>구현 내용</vt:lpstr>
      <vt:lpstr>word2vec</vt:lpstr>
      <vt:lpstr>구현 내용</vt:lpstr>
      <vt:lpstr>시현</vt:lpstr>
      <vt:lpstr>추후 프로젝트 보안점 및 활용 방안</vt:lpstr>
      <vt:lpstr>질의 응답 및 마무리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수진</dc:creator>
  <cp:lastModifiedBy>HIB</cp:lastModifiedBy>
  <cp:revision>85</cp:revision>
  <dcterms:created xsi:type="dcterms:W3CDTF">2018-09-27T06:05:41Z</dcterms:created>
  <dcterms:modified xsi:type="dcterms:W3CDTF">2018-11-08T03:20:03Z</dcterms:modified>
</cp:coreProperties>
</file>